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20"/>
  </p:notesMasterIdLst>
  <p:handoutMasterIdLst>
    <p:handoutMasterId r:id="rId21"/>
  </p:handoutMasterIdLst>
  <p:sldIdLst>
    <p:sldId id="380" r:id="rId3"/>
    <p:sldId id="377" r:id="rId4"/>
    <p:sldId id="383" r:id="rId5"/>
    <p:sldId id="387" r:id="rId6"/>
    <p:sldId id="388" r:id="rId7"/>
    <p:sldId id="390" r:id="rId8"/>
    <p:sldId id="396" r:id="rId9"/>
    <p:sldId id="392" r:id="rId10"/>
    <p:sldId id="394" r:id="rId11"/>
    <p:sldId id="391" r:id="rId12"/>
    <p:sldId id="393" r:id="rId13"/>
    <p:sldId id="397" r:id="rId14"/>
    <p:sldId id="398" r:id="rId15"/>
    <p:sldId id="399" r:id="rId16"/>
    <p:sldId id="400" r:id="rId17"/>
    <p:sldId id="401" r:id="rId18"/>
    <p:sldId id="382" r:id="rId19"/>
  </p:sldIdLst>
  <p:sldSz cx="12801600" cy="7772400"/>
  <p:notesSz cx="6858000" cy="9296400"/>
  <p:defaultTextStyle>
    <a:defPPr>
      <a:defRPr lang="en-US"/>
    </a:defPPr>
    <a:lvl1pPr marL="0" algn="l" defTabSz="587822" rtl="0" eaLnBrk="1" latinLnBrk="0" hangingPunct="1">
      <a:defRPr sz="2300" kern="1200">
        <a:solidFill>
          <a:schemeClr val="tx1"/>
        </a:solidFill>
        <a:latin typeface="+mn-lt"/>
        <a:ea typeface="+mn-ea"/>
        <a:cs typeface="+mn-cs"/>
      </a:defRPr>
    </a:lvl1pPr>
    <a:lvl2pPr marL="587822" algn="l" defTabSz="587822" rtl="0" eaLnBrk="1" latinLnBrk="0" hangingPunct="1">
      <a:defRPr sz="2300" kern="1200">
        <a:solidFill>
          <a:schemeClr val="tx1"/>
        </a:solidFill>
        <a:latin typeface="+mn-lt"/>
        <a:ea typeface="+mn-ea"/>
        <a:cs typeface="+mn-cs"/>
      </a:defRPr>
    </a:lvl2pPr>
    <a:lvl3pPr marL="1175644" algn="l" defTabSz="587822" rtl="0" eaLnBrk="1" latinLnBrk="0" hangingPunct="1">
      <a:defRPr sz="2300" kern="1200">
        <a:solidFill>
          <a:schemeClr val="tx1"/>
        </a:solidFill>
        <a:latin typeface="+mn-lt"/>
        <a:ea typeface="+mn-ea"/>
        <a:cs typeface="+mn-cs"/>
      </a:defRPr>
    </a:lvl3pPr>
    <a:lvl4pPr marL="1763466" algn="l" defTabSz="587822" rtl="0" eaLnBrk="1" latinLnBrk="0" hangingPunct="1">
      <a:defRPr sz="2300" kern="1200">
        <a:solidFill>
          <a:schemeClr val="tx1"/>
        </a:solidFill>
        <a:latin typeface="+mn-lt"/>
        <a:ea typeface="+mn-ea"/>
        <a:cs typeface="+mn-cs"/>
      </a:defRPr>
    </a:lvl4pPr>
    <a:lvl5pPr marL="2351288" algn="l" defTabSz="587822" rtl="0" eaLnBrk="1" latinLnBrk="0" hangingPunct="1">
      <a:defRPr sz="2300" kern="1200">
        <a:solidFill>
          <a:schemeClr val="tx1"/>
        </a:solidFill>
        <a:latin typeface="+mn-lt"/>
        <a:ea typeface="+mn-ea"/>
        <a:cs typeface="+mn-cs"/>
      </a:defRPr>
    </a:lvl5pPr>
    <a:lvl6pPr marL="2939110" algn="l" defTabSz="587822" rtl="0" eaLnBrk="1" latinLnBrk="0" hangingPunct="1">
      <a:defRPr sz="2300" kern="1200">
        <a:solidFill>
          <a:schemeClr val="tx1"/>
        </a:solidFill>
        <a:latin typeface="+mn-lt"/>
        <a:ea typeface="+mn-ea"/>
        <a:cs typeface="+mn-cs"/>
      </a:defRPr>
    </a:lvl6pPr>
    <a:lvl7pPr marL="3526932" algn="l" defTabSz="587822" rtl="0" eaLnBrk="1" latinLnBrk="0" hangingPunct="1">
      <a:defRPr sz="2300" kern="1200">
        <a:solidFill>
          <a:schemeClr val="tx1"/>
        </a:solidFill>
        <a:latin typeface="+mn-lt"/>
        <a:ea typeface="+mn-ea"/>
        <a:cs typeface="+mn-cs"/>
      </a:defRPr>
    </a:lvl7pPr>
    <a:lvl8pPr marL="4114754" algn="l" defTabSz="587822" rtl="0" eaLnBrk="1" latinLnBrk="0" hangingPunct="1">
      <a:defRPr sz="2300" kern="1200">
        <a:solidFill>
          <a:schemeClr val="tx1"/>
        </a:solidFill>
        <a:latin typeface="+mn-lt"/>
        <a:ea typeface="+mn-ea"/>
        <a:cs typeface="+mn-cs"/>
      </a:defRPr>
    </a:lvl8pPr>
    <a:lvl9pPr marL="4702576" algn="l" defTabSz="587822"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895">
          <p15:clr>
            <a:srgbClr val="A4A3A4"/>
          </p15:clr>
        </p15:guide>
        <p15:guide id="4">
          <p15:clr>
            <a:srgbClr val="A4A3A4"/>
          </p15:clr>
        </p15:guide>
        <p15:guide id="5" pos="41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317"/>
    <a:srgbClr val="E2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6" autoAdjust="0"/>
    <p:restoredTop sz="99480" autoAdjust="0"/>
  </p:normalViewPr>
  <p:slideViewPr>
    <p:cSldViewPr snapToGrid="0" snapToObjects="1">
      <p:cViewPr varScale="1">
        <p:scale>
          <a:sx n="59" d="100"/>
          <a:sy n="59" d="100"/>
        </p:scale>
        <p:origin x="936" y="56"/>
      </p:cViewPr>
      <p:guideLst>
        <p:guide orient="horz" pos="2160"/>
        <p:guide pos="2880"/>
        <p:guide orient="horz" pos="4895"/>
        <p:guide/>
        <p:guide pos="416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820"/>
          </a:xfrm>
          <a:prstGeom prst="rect">
            <a:avLst/>
          </a:prstGeom>
        </p:spPr>
        <p:txBody>
          <a:bodyPr vert="horz" lIns="92757" tIns="46378" rIns="92757" bIns="46378" rtlCol="0"/>
          <a:lstStyle>
            <a:lvl1pPr algn="r">
              <a:defRPr sz="1200"/>
            </a:lvl1pPr>
          </a:lstStyle>
          <a:p>
            <a:fld id="{25EFD6FF-F58B-264D-934F-272DC10DA6A4}" type="datetime1">
              <a:rPr lang="en-CA" smtClean="0"/>
              <a:t>2021-10-12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757" tIns="46378" rIns="92757" bIns="46378" rtlCol="0" anchor="b"/>
          <a:lstStyle>
            <a:lvl1pPr algn="r">
              <a:defRPr sz="1200"/>
            </a:lvl1pPr>
          </a:lstStyle>
          <a:p>
            <a:fld id="{352C46F4-6649-B443-BE4A-4E9E8988DD19}" type="slidenum">
              <a:rPr lang="en-US" smtClean="0"/>
              <a:t>‹#›</a:t>
            </a:fld>
            <a:endParaRPr lang="en-US"/>
          </a:p>
        </p:txBody>
      </p:sp>
    </p:spTree>
    <p:extLst>
      <p:ext uri="{BB962C8B-B14F-4D97-AF65-F5344CB8AC3E}">
        <p14:creationId xmlns:p14="http://schemas.microsoft.com/office/powerpoint/2010/main" val="3118770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2757" tIns="46378" rIns="92757" bIns="46378" rtlCol="0"/>
          <a:lstStyle>
            <a:lvl1pPr algn="r">
              <a:defRPr sz="1200"/>
            </a:lvl1pPr>
          </a:lstStyle>
          <a:p>
            <a:fld id="{C1A59358-DE07-7343-BEF9-FEED3205B64F}" type="datetime1">
              <a:rPr lang="en-CA" smtClean="0"/>
              <a:t>2021-10-12</a:t>
            </a:fld>
            <a:endParaRPr lang="en-US"/>
          </a:p>
        </p:txBody>
      </p:sp>
      <p:sp>
        <p:nvSpPr>
          <p:cNvPr id="4" name="Slide Image Placeholder 3"/>
          <p:cNvSpPr>
            <a:spLocks noGrp="1" noRot="1" noChangeAspect="1"/>
          </p:cNvSpPr>
          <p:nvPr>
            <p:ph type="sldImg" idx="2"/>
          </p:nvPr>
        </p:nvSpPr>
        <p:spPr>
          <a:xfrm>
            <a:off x="557213" y="696913"/>
            <a:ext cx="5743575"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757" tIns="46378" rIns="92757" bIns="46378" rtlCol="0"/>
          <a:lstStyle/>
          <a:p>
            <a:pPr lvl="0"/>
            <a:r>
              <a:rPr lang="en-CA"/>
              <a:t>Cliquez pour modifier les styles du texte principal</a:t>
            </a:r>
          </a:p>
          <a:p>
            <a:pPr lvl="1"/>
            <a:r>
              <a:rPr lang="en-CA"/>
              <a:t>Deuxième niveau</a:t>
            </a:r>
          </a:p>
          <a:p>
            <a:pPr lvl="2"/>
            <a:r>
              <a:rPr lang="en-CA"/>
              <a:t>Troisième niveau</a:t>
            </a:r>
          </a:p>
          <a:p>
            <a:pPr lvl="3"/>
            <a:r>
              <a:rPr lang="en-CA"/>
              <a:t>Quatrième niveau</a:t>
            </a:r>
          </a:p>
          <a:p>
            <a:pPr lvl="4"/>
            <a:r>
              <a:rPr lang="en-CA"/>
              <a:t>Cinquième niveau </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757" tIns="46378" rIns="92757" bIns="46378" rtlCol="0" anchor="b"/>
          <a:lstStyle>
            <a:lvl1pPr algn="r">
              <a:defRPr sz="1200"/>
            </a:lvl1pPr>
          </a:lstStyle>
          <a:p>
            <a:fld id="{F4BDE0AC-321F-1746-B732-CDEEC6370E9C}" type="slidenum">
              <a:rPr lang="en-US" smtClean="0"/>
              <a:t>‹#›</a:t>
            </a:fld>
            <a:endParaRPr lang="en-US"/>
          </a:p>
        </p:txBody>
      </p:sp>
    </p:spTree>
    <p:extLst>
      <p:ext uri="{BB962C8B-B14F-4D97-AF65-F5344CB8AC3E}">
        <p14:creationId xmlns:p14="http://schemas.microsoft.com/office/powerpoint/2010/main" val="1427732304"/>
      </p:ext>
    </p:extLst>
  </p:cSld>
  <p:clrMap bg1="lt1" tx1="dk1" bg2="lt2" tx2="dk2" accent1="accent1" accent2="accent2" accent3="accent3" accent4="accent4" accent5="accent5" accent6="accent6" hlink="hlink" folHlink="folHlink"/>
  <p:hf hdr="0" ftr="0" dt="0"/>
  <p:notesStyle>
    <a:lvl1pPr marL="0" algn="l" defTabSz="587822" rtl="0" eaLnBrk="1" latinLnBrk="0" hangingPunct="1">
      <a:defRPr sz="1500" kern="1200">
        <a:solidFill>
          <a:schemeClr val="tx1"/>
        </a:solidFill>
        <a:latin typeface="+mn-lt"/>
        <a:ea typeface="+mn-ea"/>
        <a:cs typeface="+mn-cs"/>
      </a:defRPr>
    </a:lvl1pPr>
    <a:lvl2pPr marL="587822" algn="l" defTabSz="587822" rtl="0" eaLnBrk="1" latinLnBrk="0" hangingPunct="1">
      <a:defRPr sz="1500" kern="1200">
        <a:solidFill>
          <a:schemeClr val="tx1"/>
        </a:solidFill>
        <a:latin typeface="+mn-lt"/>
        <a:ea typeface="+mn-ea"/>
        <a:cs typeface="+mn-cs"/>
      </a:defRPr>
    </a:lvl2pPr>
    <a:lvl3pPr marL="1175644" algn="l" defTabSz="587822" rtl="0" eaLnBrk="1" latinLnBrk="0" hangingPunct="1">
      <a:defRPr sz="1500" kern="1200">
        <a:solidFill>
          <a:schemeClr val="tx1"/>
        </a:solidFill>
        <a:latin typeface="+mn-lt"/>
        <a:ea typeface="+mn-ea"/>
        <a:cs typeface="+mn-cs"/>
      </a:defRPr>
    </a:lvl3pPr>
    <a:lvl4pPr marL="1763466" algn="l" defTabSz="587822" rtl="0" eaLnBrk="1" latinLnBrk="0" hangingPunct="1">
      <a:defRPr sz="1500" kern="1200">
        <a:solidFill>
          <a:schemeClr val="tx1"/>
        </a:solidFill>
        <a:latin typeface="+mn-lt"/>
        <a:ea typeface="+mn-ea"/>
        <a:cs typeface="+mn-cs"/>
      </a:defRPr>
    </a:lvl4pPr>
    <a:lvl5pPr marL="2351288" algn="l" defTabSz="587822" rtl="0" eaLnBrk="1" latinLnBrk="0" hangingPunct="1">
      <a:defRPr sz="1500" kern="1200">
        <a:solidFill>
          <a:schemeClr val="tx1"/>
        </a:solidFill>
        <a:latin typeface="+mn-lt"/>
        <a:ea typeface="+mn-ea"/>
        <a:cs typeface="+mn-cs"/>
      </a:defRPr>
    </a:lvl5pPr>
    <a:lvl6pPr marL="2939110" algn="l" defTabSz="587822" rtl="0" eaLnBrk="1" latinLnBrk="0" hangingPunct="1">
      <a:defRPr sz="1500" kern="1200">
        <a:solidFill>
          <a:schemeClr val="tx1"/>
        </a:solidFill>
        <a:latin typeface="+mn-lt"/>
        <a:ea typeface="+mn-ea"/>
        <a:cs typeface="+mn-cs"/>
      </a:defRPr>
    </a:lvl6pPr>
    <a:lvl7pPr marL="3526932" algn="l" defTabSz="587822" rtl="0" eaLnBrk="1" latinLnBrk="0" hangingPunct="1">
      <a:defRPr sz="1500" kern="1200">
        <a:solidFill>
          <a:schemeClr val="tx1"/>
        </a:solidFill>
        <a:latin typeface="+mn-lt"/>
        <a:ea typeface="+mn-ea"/>
        <a:cs typeface="+mn-cs"/>
      </a:defRPr>
    </a:lvl7pPr>
    <a:lvl8pPr marL="4114754" algn="l" defTabSz="587822" rtl="0" eaLnBrk="1" latinLnBrk="0" hangingPunct="1">
      <a:defRPr sz="1500" kern="1200">
        <a:solidFill>
          <a:schemeClr val="tx1"/>
        </a:solidFill>
        <a:latin typeface="+mn-lt"/>
        <a:ea typeface="+mn-ea"/>
        <a:cs typeface="+mn-cs"/>
      </a:defRPr>
    </a:lvl8pPr>
    <a:lvl9pPr marL="4702576" algn="l" defTabSz="587822"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2</a:t>
            </a:fld>
            <a:endParaRPr lang="en-US"/>
          </a:p>
        </p:txBody>
      </p:sp>
    </p:spTree>
    <p:extLst>
      <p:ext uri="{BB962C8B-B14F-4D97-AF65-F5344CB8AC3E}">
        <p14:creationId xmlns:p14="http://schemas.microsoft.com/office/powerpoint/2010/main" val="316697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11</a:t>
            </a:fld>
            <a:endParaRPr lang="en-US"/>
          </a:p>
        </p:txBody>
      </p:sp>
    </p:spTree>
    <p:extLst>
      <p:ext uri="{BB962C8B-B14F-4D97-AF65-F5344CB8AC3E}">
        <p14:creationId xmlns:p14="http://schemas.microsoft.com/office/powerpoint/2010/main" val="407703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12</a:t>
            </a:fld>
            <a:endParaRPr lang="en-US"/>
          </a:p>
        </p:txBody>
      </p:sp>
    </p:spTree>
    <p:extLst>
      <p:ext uri="{BB962C8B-B14F-4D97-AF65-F5344CB8AC3E}">
        <p14:creationId xmlns:p14="http://schemas.microsoft.com/office/powerpoint/2010/main" val="2539369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13</a:t>
            </a:fld>
            <a:endParaRPr lang="en-US"/>
          </a:p>
        </p:txBody>
      </p:sp>
    </p:spTree>
    <p:extLst>
      <p:ext uri="{BB962C8B-B14F-4D97-AF65-F5344CB8AC3E}">
        <p14:creationId xmlns:p14="http://schemas.microsoft.com/office/powerpoint/2010/main" val="3457777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14</a:t>
            </a:fld>
            <a:endParaRPr lang="en-US"/>
          </a:p>
        </p:txBody>
      </p:sp>
    </p:spTree>
    <p:extLst>
      <p:ext uri="{BB962C8B-B14F-4D97-AF65-F5344CB8AC3E}">
        <p14:creationId xmlns:p14="http://schemas.microsoft.com/office/powerpoint/2010/main" val="1997069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15</a:t>
            </a:fld>
            <a:endParaRPr lang="en-US"/>
          </a:p>
        </p:txBody>
      </p:sp>
    </p:spTree>
    <p:extLst>
      <p:ext uri="{BB962C8B-B14F-4D97-AF65-F5344CB8AC3E}">
        <p14:creationId xmlns:p14="http://schemas.microsoft.com/office/powerpoint/2010/main" val="370132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16</a:t>
            </a:fld>
            <a:endParaRPr lang="en-US"/>
          </a:p>
        </p:txBody>
      </p:sp>
    </p:spTree>
    <p:extLst>
      <p:ext uri="{BB962C8B-B14F-4D97-AF65-F5344CB8AC3E}">
        <p14:creationId xmlns:p14="http://schemas.microsoft.com/office/powerpoint/2010/main" val="206100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3</a:t>
            </a:fld>
            <a:endParaRPr lang="en-US"/>
          </a:p>
        </p:txBody>
      </p:sp>
    </p:spTree>
    <p:extLst>
      <p:ext uri="{BB962C8B-B14F-4D97-AF65-F5344CB8AC3E}">
        <p14:creationId xmlns:p14="http://schemas.microsoft.com/office/powerpoint/2010/main" val="304129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4</a:t>
            </a:fld>
            <a:endParaRPr lang="en-US"/>
          </a:p>
        </p:txBody>
      </p:sp>
    </p:spTree>
    <p:extLst>
      <p:ext uri="{BB962C8B-B14F-4D97-AF65-F5344CB8AC3E}">
        <p14:creationId xmlns:p14="http://schemas.microsoft.com/office/powerpoint/2010/main" val="182315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5</a:t>
            </a:fld>
            <a:endParaRPr lang="en-US"/>
          </a:p>
        </p:txBody>
      </p:sp>
    </p:spTree>
    <p:extLst>
      <p:ext uri="{BB962C8B-B14F-4D97-AF65-F5344CB8AC3E}">
        <p14:creationId xmlns:p14="http://schemas.microsoft.com/office/powerpoint/2010/main" val="111307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6</a:t>
            </a:fld>
            <a:endParaRPr lang="en-US"/>
          </a:p>
        </p:txBody>
      </p:sp>
    </p:spTree>
    <p:extLst>
      <p:ext uri="{BB962C8B-B14F-4D97-AF65-F5344CB8AC3E}">
        <p14:creationId xmlns:p14="http://schemas.microsoft.com/office/powerpoint/2010/main" val="120477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7</a:t>
            </a:fld>
            <a:endParaRPr lang="en-US"/>
          </a:p>
        </p:txBody>
      </p:sp>
    </p:spTree>
    <p:extLst>
      <p:ext uri="{BB962C8B-B14F-4D97-AF65-F5344CB8AC3E}">
        <p14:creationId xmlns:p14="http://schemas.microsoft.com/office/powerpoint/2010/main" val="16699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8</a:t>
            </a:fld>
            <a:endParaRPr lang="en-US"/>
          </a:p>
        </p:txBody>
      </p:sp>
    </p:spTree>
    <p:extLst>
      <p:ext uri="{BB962C8B-B14F-4D97-AF65-F5344CB8AC3E}">
        <p14:creationId xmlns:p14="http://schemas.microsoft.com/office/powerpoint/2010/main" val="150792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9</a:t>
            </a:fld>
            <a:endParaRPr lang="en-US"/>
          </a:p>
        </p:txBody>
      </p:sp>
    </p:spTree>
    <p:extLst>
      <p:ext uri="{BB962C8B-B14F-4D97-AF65-F5344CB8AC3E}">
        <p14:creationId xmlns:p14="http://schemas.microsoft.com/office/powerpoint/2010/main" val="46854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96913"/>
            <a:ext cx="5743575"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BDE0AC-321F-1746-B732-CDEEC6370E9C}" type="slidenum">
              <a:rPr lang="en-US" smtClean="0"/>
              <a:t>10</a:t>
            </a:fld>
            <a:endParaRPr lang="en-US"/>
          </a:p>
        </p:txBody>
      </p:sp>
    </p:spTree>
    <p:extLst>
      <p:ext uri="{BB962C8B-B14F-4D97-AF65-F5344CB8AC3E}">
        <p14:creationId xmlns:p14="http://schemas.microsoft.com/office/powerpoint/2010/main" val="2577596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98112" y="104900"/>
            <a:ext cx="10184390" cy="1246687"/>
          </a:xfrm>
        </p:spPr>
        <p:txBody>
          <a:bodyPr lIns="0" tIns="0" rIns="0" bIns="0" anchor="ctr">
            <a:normAutofit/>
          </a:bodyPr>
          <a:lstStyle>
            <a:lvl1pPr algn="l">
              <a:lnSpc>
                <a:spcPct val="90000"/>
              </a:lnSpc>
              <a:defRPr sz="4600" b="1"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198111" y="1334044"/>
            <a:ext cx="10184390" cy="507456"/>
          </a:xfrm>
        </p:spPr>
        <p:txBody>
          <a:bodyPr lIns="0" tIns="0" rIns="0" bIns="0">
            <a:normAutofit/>
          </a:bodyPr>
          <a:lstStyle>
            <a:lvl1pPr marL="0" indent="0" algn="l">
              <a:lnSpc>
                <a:spcPct val="90000"/>
              </a:lnSpc>
              <a:buNone/>
              <a:defRPr sz="2800">
                <a:solidFill>
                  <a:srgbClr val="FFFFFF"/>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dirty="0"/>
              <a:t>Click to edit Master subtitle style</a:t>
            </a:r>
          </a:p>
        </p:txBody>
      </p:sp>
      <p:pic>
        <p:nvPicPr>
          <p:cNvPr id="6" name="Picture 5" descr="20161027_HockeyCanada_005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2286000"/>
            <a:ext cx="12801601" cy="7413327"/>
          </a:xfrm>
          <a:prstGeom prst="rect">
            <a:avLst/>
          </a:prstGeom>
        </p:spPr>
      </p:pic>
    </p:spTree>
    <p:extLst>
      <p:ext uri="{BB962C8B-B14F-4D97-AF65-F5344CB8AC3E}">
        <p14:creationId xmlns:p14="http://schemas.microsoft.com/office/powerpoint/2010/main" val="427904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10854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6302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509203" y="694478"/>
            <a:ext cx="7680960" cy="466344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2321682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960120" y="1208844"/>
            <a:ext cx="10881360" cy="1666028"/>
          </a:xfrm>
        </p:spPr>
        <p:txBody>
          <a:bodyPr/>
          <a:lstStyle>
            <a:lvl1pPr algn="l">
              <a:lnSpc>
                <a:spcPct val="90000"/>
              </a:lnSpc>
              <a:defRPr>
                <a:solidFill>
                  <a:schemeClr val="accent2"/>
                </a:solidFill>
              </a:defRPr>
            </a:lvl1pPr>
          </a:lstStyle>
          <a:p>
            <a:r>
              <a:rPr lang="en-US" dirty="0"/>
              <a:t>Click to edit Master title style</a:t>
            </a:r>
          </a:p>
        </p:txBody>
      </p:sp>
      <p:sp>
        <p:nvSpPr>
          <p:cNvPr id="5" name="Subtitle 2"/>
          <p:cNvSpPr>
            <a:spLocks noGrp="1"/>
          </p:cNvSpPr>
          <p:nvPr>
            <p:ph type="subTitle" idx="1"/>
          </p:nvPr>
        </p:nvSpPr>
        <p:spPr>
          <a:xfrm>
            <a:off x="966622" y="3198721"/>
            <a:ext cx="10874857" cy="1986280"/>
          </a:xfrm>
        </p:spPr>
        <p:txBody>
          <a:bodyPr/>
          <a:lstStyle>
            <a:lvl1pPr marL="0" indent="0" algn="l">
              <a:lnSpc>
                <a:spcPct val="90000"/>
              </a:lnSpc>
              <a:buNone/>
              <a:defRPr>
                <a:solidFill>
                  <a:schemeClr val="bg1"/>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40080" y="7265543"/>
            <a:ext cx="830810" cy="413808"/>
          </a:xfrm>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3259484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419033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87"/>
            <a:ext cx="10881360" cy="1543685"/>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180927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3724878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355726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3615474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38762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198112" y="104900"/>
            <a:ext cx="10184390" cy="1246687"/>
          </a:xfrm>
        </p:spPr>
        <p:txBody>
          <a:bodyPr lIns="0" tIns="0" rIns="0" bIns="0" anchor="ctr">
            <a:normAutofit/>
          </a:bodyPr>
          <a:lstStyle>
            <a:lvl1pPr algn="l">
              <a:lnSpc>
                <a:spcPct val="90000"/>
              </a:lnSpc>
              <a:defRPr sz="4600" b="1" baseline="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2198111" y="1334044"/>
            <a:ext cx="10184390" cy="507456"/>
          </a:xfrm>
        </p:spPr>
        <p:txBody>
          <a:bodyPr lIns="0" tIns="0" rIns="0" bIns="0">
            <a:normAutofit/>
          </a:bodyPr>
          <a:lstStyle>
            <a:lvl1pPr marL="0" indent="0" algn="l">
              <a:lnSpc>
                <a:spcPct val="90000"/>
              </a:lnSpc>
              <a:buNone/>
              <a:defRPr sz="2800">
                <a:solidFill>
                  <a:srgbClr val="FFFFFF"/>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dirty="0"/>
              <a:t>Click to edit Master subtitle style</a:t>
            </a:r>
          </a:p>
        </p:txBody>
      </p:sp>
      <p:pic>
        <p:nvPicPr>
          <p:cNvPr id="7" name="Picture 6" descr="_AMM0143.jpg"/>
          <p:cNvPicPr>
            <a:picLocks noChangeAspect="1"/>
          </p:cNvPicPr>
          <p:nvPr userDrawn="1"/>
        </p:nvPicPr>
        <p:blipFill rotWithShape="1">
          <a:blip r:embed="rId3" cstate="screen">
            <a:extLst>
              <a:ext uri="{28A0092B-C50C-407E-A947-70E740481C1C}">
                <a14:useLocalDpi xmlns:a14="http://schemas.microsoft.com/office/drawing/2010/main"/>
              </a:ext>
            </a:extLst>
          </a:blip>
          <a:srcRect b="13641"/>
          <a:stretch/>
        </p:blipFill>
        <p:spPr>
          <a:xfrm>
            <a:off x="0" y="2285999"/>
            <a:ext cx="12801600" cy="5486401"/>
          </a:xfrm>
          <a:prstGeom prst="rect">
            <a:avLst/>
          </a:prstGeom>
        </p:spPr>
      </p:pic>
    </p:spTree>
    <p:extLst>
      <p:ext uri="{BB962C8B-B14F-4D97-AF65-F5344CB8AC3E}">
        <p14:creationId xmlns:p14="http://schemas.microsoft.com/office/powerpoint/2010/main" val="2150565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511857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509203" y="694478"/>
            <a:ext cx="7680960" cy="466344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dirty="0"/>
          </a:p>
        </p:txBody>
      </p:sp>
    </p:spTree>
    <p:extLst>
      <p:ext uri="{BB962C8B-B14F-4D97-AF65-F5344CB8AC3E}">
        <p14:creationId xmlns:p14="http://schemas.microsoft.com/office/powerpoint/2010/main" val="30916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198112" y="104900"/>
            <a:ext cx="10184390" cy="1246687"/>
          </a:xfrm>
        </p:spPr>
        <p:txBody>
          <a:bodyPr lIns="0" tIns="0" rIns="0" bIns="0" anchor="ctr">
            <a:normAutofit/>
          </a:bodyPr>
          <a:lstStyle>
            <a:lvl1pPr algn="l">
              <a:lnSpc>
                <a:spcPct val="90000"/>
              </a:lnSpc>
              <a:defRPr sz="4600" b="1" baseline="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2198111" y="1334044"/>
            <a:ext cx="10184390" cy="507456"/>
          </a:xfrm>
        </p:spPr>
        <p:txBody>
          <a:bodyPr lIns="0" tIns="0" rIns="0" bIns="0">
            <a:normAutofit/>
          </a:bodyPr>
          <a:lstStyle>
            <a:lvl1pPr marL="0" indent="0" algn="l">
              <a:lnSpc>
                <a:spcPct val="90000"/>
              </a:lnSpc>
              <a:buNone/>
              <a:defRPr sz="2800">
                <a:solidFill>
                  <a:srgbClr val="FFFFFF"/>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dirty="0"/>
              <a:t>Click to edit Master subtitle style</a:t>
            </a:r>
          </a:p>
        </p:txBody>
      </p:sp>
      <p:pic>
        <p:nvPicPr>
          <p:cNvPr id="7" name="Picture 6" descr="900383397.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285999"/>
            <a:ext cx="12801600" cy="8624011"/>
          </a:xfrm>
          <a:prstGeom prst="rect">
            <a:avLst/>
          </a:prstGeom>
        </p:spPr>
      </p:pic>
    </p:spTree>
    <p:extLst>
      <p:ext uri="{BB962C8B-B14F-4D97-AF65-F5344CB8AC3E}">
        <p14:creationId xmlns:p14="http://schemas.microsoft.com/office/powerpoint/2010/main" val="215056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208844"/>
            <a:ext cx="10881360" cy="1666028"/>
          </a:xfrm>
        </p:spPr>
        <p:txBody>
          <a:bodyPr/>
          <a:lstStyle>
            <a:lvl1pPr algn="l">
              <a:lnSpc>
                <a:spcPct val="90000"/>
              </a:lnSpc>
              <a:defRPr>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966622" y="3198721"/>
            <a:ext cx="10874857" cy="1986280"/>
          </a:xfrm>
        </p:spPr>
        <p:txBody>
          <a:bodyPr/>
          <a:lstStyle>
            <a:lvl1pPr marL="0" indent="0" algn="l">
              <a:lnSpc>
                <a:spcPct val="90000"/>
              </a:lnSpc>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4"/>
          </p:nvPr>
        </p:nvSpPr>
        <p:spPr>
          <a:xfrm>
            <a:off x="640080" y="7265543"/>
            <a:ext cx="830810" cy="413808"/>
          </a:xfrm>
          <a:prstGeom prst="rect">
            <a:avLst/>
          </a:prstGeom>
        </p:spPr>
        <p:txBody>
          <a:bodyPr vert="horz" lIns="117564" tIns="58782" rIns="117564" bIns="58782" rtlCol="0" anchor="ctr"/>
          <a:lstStyle>
            <a:lvl1pPr algn="l">
              <a:defRPr sz="2100" b="1" i="0">
                <a:solidFill>
                  <a:srgbClr val="FFFFFF"/>
                </a:solidFill>
              </a:defRPr>
            </a:lvl1pPr>
          </a:lstStyle>
          <a:p>
            <a:fld id="{11F89F8B-B084-0A44-9ACF-527D6EFCCEF0}" type="slidenum">
              <a:rPr lang="en-US" smtClean="0"/>
              <a:pPr/>
              <a:t>‹#›</a:t>
            </a:fld>
            <a:endParaRPr lang="en-US" dirty="0"/>
          </a:p>
        </p:txBody>
      </p:sp>
    </p:spTree>
    <p:extLst>
      <p:ext uri="{BB962C8B-B14F-4D97-AF65-F5344CB8AC3E}">
        <p14:creationId xmlns:p14="http://schemas.microsoft.com/office/powerpoint/2010/main" val="325948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FE9E3-59EF-3048-8248-7234B947BADA}" type="slidenum">
              <a:rPr lang="en-US" smtClean="0"/>
              <a:t>‹#›</a:t>
            </a:fld>
            <a:endParaRPr lang="en-US" dirty="0"/>
          </a:p>
        </p:txBody>
      </p:sp>
      <p:cxnSp>
        <p:nvCxnSpPr>
          <p:cNvPr id="7" name="Straight Connector 6">
            <a:extLst>
              <a:ext uri="{FF2B5EF4-FFF2-40B4-BE49-F238E27FC236}">
                <a16:creationId xmlns:a16="http://schemas.microsoft.com/office/drawing/2014/main" id="{4CE8110A-1367-49AC-B15F-6AD317E062C1}"/>
              </a:ext>
            </a:extLst>
          </p:cNvPr>
          <p:cNvCxnSpPr>
            <a:cxnSpLocks/>
          </p:cNvCxnSpPr>
          <p:nvPr userDrawn="1"/>
        </p:nvCxnSpPr>
        <p:spPr>
          <a:xfrm>
            <a:off x="640080" y="1345899"/>
            <a:ext cx="11521440" cy="0"/>
          </a:xfrm>
          <a:prstGeom prst="line">
            <a:avLst/>
          </a:prstGeom>
          <a:ln w="28575">
            <a:solidFill>
              <a:srgbClr val="BA31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6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87"/>
            <a:ext cx="10881360" cy="1543685"/>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85373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6400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213197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FE9E3-59EF-3048-8248-7234B947BADA}" type="slidenum">
              <a:rPr lang="en-US" smtClean="0"/>
              <a:t>‹#›</a:t>
            </a:fld>
            <a:endParaRPr lang="en-US"/>
          </a:p>
        </p:txBody>
      </p:sp>
    </p:spTree>
    <p:extLst>
      <p:ext uri="{BB962C8B-B14F-4D97-AF65-F5344CB8AC3E}">
        <p14:creationId xmlns:p14="http://schemas.microsoft.com/office/powerpoint/2010/main" val="412321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FE9E3-59EF-3048-8248-7234B947BADA}" type="slidenum">
              <a:rPr lang="en-US" smtClean="0"/>
              <a:t>‹#›</a:t>
            </a:fld>
            <a:endParaRPr lang="en-US"/>
          </a:p>
        </p:txBody>
      </p:sp>
      <p:cxnSp>
        <p:nvCxnSpPr>
          <p:cNvPr id="6" name="Straight Connector 5">
            <a:extLst>
              <a:ext uri="{FF2B5EF4-FFF2-40B4-BE49-F238E27FC236}">
                <a16:creationId xmlns:a16="http://schemas.microsoft.com/office/drawing/2014/main" id="{3F96E56A-BD71-45DF-9EF2-CD62689C7875}"/>
              </a:ext>
            </a:extLst>
          </p:cNvPr>
          <p:cNvCxnSpPr>
            <a:cxnSpLocks/>
          </p:cNvCxnSpPr>
          <p:nvPr userDrawn="1"/>
        </p:nvCxnSpPr>
        <p:spPr>
          <a:xfrm>
            <a:off x="640080" y="1345899"/>
            <a:ext cx="11521440" cy="0"/>
          </a:xfrm>
          <a:prstGeom prst="line">
            <a:avLst/>
          </a:prstGeom>
          <a:ln w="28575">
            <a:solidFill>
              <a:srgbClr val="BA31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05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7.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11256"/>
            <a:ext cx="11521440" cy="1295400"/>
          </a:xfrm>
          <a:prstGeom prst="rect">
            <a:avLst/>
          </a:prstGeom>
        </p:spPr>
        <p:txBody>
          <a:bodyPr vert="horz" lIns="117564" tIns="58782" rIns="117564" bIns="58782" rtlCol="0" anchor="ctr">
            <a:normAutofit/>
          </a:bodyPr>
          <a:lstStyle/>
          <a:p>
            <a:r>
              <a:rPr lang="en-US" dirty="0"/>
              <a:t>Cliquez pour modifier le style du titre principal</a:t>
            </a:r>
          </a:p>
        </p:txBody>
      </p:sp>
      <p:sp>
        <p:nvSpPr>
          <p:cNvPr id="3" name="Text Placeholder 2"/>
          <p:cNvSpPr>
            <a:spLocks noGrp="1"/>
          </p:cNvSpPr>
          <p:nvPr>
            <p:ph type="body" idx="1"/>
          </p:nvPr>
        </p:nvSpPr>
        <p:spPr>
          <a:xfrm>
            <a:off x="640080" y="1813560"/>
            <a:ext cx="11521440" cy="5129425"/>
          </a:xfrm>
          <a:prstGeom prst="rect">
            <a:avLst/>
          </a:prstGeom>
        </p:spPr>
        <p:txBody>
          <a:bodyPr vert="horz" lIns="117564" tIns="58782" rIns="117564" bIns="58782"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1838631" y="7265543"/>
            <a:ext cx="2987040" cy="413808"/>
          </a:xfrm>
          <a:prstGeom prst="rect">
            <a:avLst/>
          </a:prstGeom>
        </p:spPr>
        <p:txBody>
          <a:bodyPr vert="horz" lIns="117564" tIns="58782" rIns="117564" bIns="58782" rtlCol="0" anchor="ctr"/>
          <a:lstStyle>
            <a:lvl1pPr algn="l">
              <a:defRPr sz="1500">
                <a:solidFill>
                  <a:srgbClr val="FFFFFF"/>
                </a:solidFill>
              </a:defRPr>
            </a:lvl1pPr>
          </a:lstStyle>
          <a:p>
            <a:endParaRPr lang="en-US" dirty="0"/>
          </a:p>
        </p:txBody>
      </p:sp>
      <p:sp>
        <p:nvSpPr>
          <p:cNvPr id="5" name="Footer Placeholder 4"/>
          <p:cNvSpPr>
            <a:spLocks noGrp="1"/>
          </p:cNvSpPr>
          <p:nvPr>
            <p:ph type="ftr" sz="quarter" idx="3"/>
          </p:nvPr>
        </p:nvSpPr>
        <p:spPr>
          <a:xfrm>
            <a:off x="7047848" y="7265543"/>
            <a:ext cx="4053840" cy="413808"/>
          </a:xfrm>
          <a:prstGeom prst="rect">
            <a:avLst/>
          </a:prstGeom>
        </p:spPr>
        <p:txBody>
          <a:bodyPr vert="horz" lIns="117564" tIns="58782" rIns="117564" bIns="58782" rtlCol="0" anchor="ctr"/>
          <a:lstStyle>
            <a:lvl1pPr algn="r">
              <a:defRPr sz="1500">
                <a:solidFill>
                  <a:srgbClr val="FFFFFF"/>
                </a:solidFill>
              </a:defRPr>
            </a:lvl1pPr>
          </a:lstStyle>
          <a:p>
            <a:r>
              <a:rPr lang="en-US" dirty="0" err="1"/>
              <a:t>HockeyCanada.ca </a:t>
            </a:r>
            <a:endParaRPr lang="en-US" dirty="0"/>
          </a:p>
        </p:txBody>
      </p:sp>
      <p:sp>
        <p:nvSpPr>
          <p:cNvPr id="6" name="Slide Number Placeholder 5"/>
          <p:cNvSpPr>
            <a:spLocks noGrp="1"/>
          </p:cNvSpPr>
          <p:nvPr>
            <p:ph type="sldNum" sz="quarter" idx="4"/>
          </p:nvPr>
        </p:nvSpPr>
        <p:spPr>
          <a:xfrm>
            <a:off x="640080" y="7265543"/>
            <a:ext cx="830810" cy="413808"/>
          </a:xfrm>
          <a:prstGeom prst="rect">
            <a:avLst/>
          </a:prstGeom>
        </p:spPr>
        <p:txBody>
          <a:bodyPr vert="horz" lIns="117564" tIns="58782" rIns="117564" bIns="58782" rtlCol="0" anchor="ctr"/>
          <a:lstStyle>
            <a:lvl1pPr algn="l">
              <a:defRPr sz="2100" b="1" i="0">
                <a:solidFill>
                  <a:srgbClr val="FFFFFF"/>
                </a:solidFill>
              </a:defRPr>
            </a:lvl1pPr>
          </a:lstStyle>
          <a:p>
            <a:fld id="{11F89F8B-B084-0A44-9ACF-527D6EFCCEF0}" type="slidenum">
              <a:rPr lang="en-US" smtClean="0"/>
              <a:t>‹#›</a:t>
            </a:fld>
            <a:endParaRPr lang="en-US" dirty="0"/>
          </a:p>
        </p:txBody>
      </p:sp>
      <p:cxnSp>
        <p:nvCxnSpPr>
          <p:cNvPr id="7" name="Straight Connector 6">
            <a:extLst>
              <a:ext uri="{FF2B5EF4-FFF2-40B4-BE49-F238E27FC236}">
                <a16:creationId xmlns:a16="http://schemas.microsoft.com/office/drawing/2014/main" id="{A3781F94-FE0F-4716-BE79-80A6D627B245}"/>
              </a:ext>
            </a:extLst>
          </p:cNvPr>
          <p:cNvCxnSpPr>
            <a:cxnSpLocks/>
          </p:cNvCxnSpPr>
          <p:nvPr userDrawn="1"/>
        </p:nvCxnSpPr>
        <p:spPr>
          <a:xfrm>
            <a:off x="640080" y="1345899"/>
            <a:ext cx="11521440" cy="0"/>
          </a:xfrm>
          <a:prstGeom prst="line">
            <a:avLst/>
          </a:prstGeom>
          <a:ln w="28575">
            <a:solidFill>
              <a:srgbClr val="BA31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027251"/>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60"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hdr="0" ftr="0" dt="0"/>
  <p:txStyles>
    <p:titleStyle>
      <a:lvl1pPr algn="l" defTabSz="587822" rtl="0" eaLnBrk="1" latinLnBrk="0" hangingPunct="1">
        <a:lnSpc>
          <a:spcPct val="90000"/>
        </a:lnSpc>
        <a:spcBef>
          <a:spcPct val="0"/>
        </a:spcBef>
        <a:buNone/>
        <a:defRPr sz="3200" b="1" i="0" kern="1200">
          <a:solidFill>
            <a:schemeClr val="tx1"/>
          </a:solidFill>
          <a:latin typeface="Univers Condensed" panose="020B0506020202050204" pitchFamily="34" charset="0"/>
          <a:ea typeface="+mj-ea"/>
          <a:cs typeface="+mj-cs"/>
        </a:defRPr>
      </a:lvl1pPr>
    </p:titleStyle>
    <p:bodyStyle>
      <a:lvl1pPr marL="440867" indent="-440867" algn="l" defTabSz="587822" rtl="0" eaLnBrk="1" latinLnBrk="0" hangingPunct="1">
        <a:lnSpc>
          <a:spcPct val="90000"/>
        </a:lnSpc>
        <a:spcBef>
          <a:spcPct val="20000"/>
        </a:spcBef>
        <a:buFont typeface="Arial"/>
        <a:buChar char="•"/>
        <a:defRPr sz="4100" kern="1200">
          <a:solidFill>
            <a:schemeClr val="tx1"/>
          </a:solidFill>
          <a:latin typeface="+mn-lt"/>
          <a:ea typeface="+mn-ea"/>
          <a:cs typeface="+mn-cs"/>
        </a:defRPr>
      </a:lvl1pPr>
      <a:lvl2pPr marL="955211" indent="-367389" algn="l" defTabSz="587822" rtl="0" eaLnBrk="1" latinLnBrk="0" hangingPunct="1">
        <a:lnSpc>
          <a:spcPct val="90000"/>
        </a:lnSpc>
        <a:spcBef>
          <a:spcPct val="20000"/>
        </a:spcBef>
        <a:buFont typeface="Arial"/>
        <a:buChar char="–"/>
        <a:defRPr sz="3600" kern="1200">
          <a:solidFill>
            <a:schemeClr val="tx1"/>
          </a:solidFill>
          <a:latin typeface="+mn-lt"/>
          <a:ea typeface="+mn-ea"/>
          <a:cs typeface="+mn-cs"/>
        </a:defRPr>
      </a:lvl2pPr>
      <a:lvl3pPr marL="1469555" indent="-293911" algn="l" defTabSz="587822" rtl="0" eaLnBrk="1" latinLnBrk="0" hangingPunct="1">
        <a:lnSpc>
          <a:spcPct val="90000"/>
        </a:lnSpc>
        <a:spcBef>
          <a:spcPct val="20000"/>
        </a:spcBef>
        <a:buFont typeface="Arial"/>
        <a:buChar char="•"/>
        <a:defRPr sz="3100" kern="1200">
          <a:solidFill>
            <a:schemeClr val="tx1"/>
          </a:solidFill>
          <a:latin typeface="+mn-lt"/>
          <a:ea typeface="+mn-ea"/>
          <a:cs typeface="+mn-cs"/>
        </a:defRPr>
      </a:lvl3pPr>
      <a:lvl4pPr marL="2057377" indent="-293911" algn="l" defTabSz="587822" rtl="0" eaLnBrk="1" latinLnBrk="0" hangingPunct="1">
        <a:lnSpc>
          <a:spcPct val="90000"/>
        </a:lnSpc>
        <a:spcBef>
          <a:spcPct val="20000"/>
        </a:spcBef>
        <a:buFont typeface="Arial"/>
        <a:buChar char="–"/>
        <a:defRPr sz="2600" kern="1200">
          <a:solidFill>
            <a:schemeClr val="tx1"/>
          </a:solidFill>
          <a:latin typeface="+mn-lt"/>
          <a:ea typeface="+mn-ea"/>
          <a:cs typeface="+mn-cs"/>
        </a:defRPr>
      </a:lvl4pPr>
      <a:lvl5pPr marL="2645199" indent="-293911" algn="l" defTabSz="587822" rtl="0" eaLnBrk="1" latinLnBrk="0" hangingPunct="1">
        <a:lnSpc>
          <a:spcPct val="90000"/>
        </a:lnSpc>
        <a:spcBef>
          <a:spcPct val="20000"/>
        </a:spcBef>
        <a:buFont typeface="Arial"/>
        <a:buChar char="»"/>
        <a:defRPr sz="2600" kern="1200">
          <a:solidFill>
            <a:schemeClr val="tx1"/>
          </a:solidFill>
          <a:latin typeface="+mn-lt"/>
          <a:ea typeface="+mn-ea"/>
          <a:cs typeface="+mn-cs"/>
        </a:defRPr>
      </a:lvl5pPr>
      <a:lvl6pPr marL="3233021" indent="-293911" algn="l" defTabSz="587822" rtl="0" eaLnBrk="1" latinLnBrk="0" hangingPunct="1">
        <a:spcBef>
          <a:spcPct val="20000"/>
        </a:spcBef>
        <a:buFont typeface="Arial"/>
        <a:buChar char="•"/>
        <a:defRPr sz="2600" kern="1200">
          <a:solidFill>
            <a:schemeClr val="tx1"/>
          </a:solidFill>
          <a:latin typeface="+mn-lt"/>
          <a:ea typeface="+mn-ea"/>
          <a:cs typeface="+mn-cs"/>
        </a:defRPr>
      </a:lvl6pPr>
      <a:lvl7pPr marL="3820843" indent="-293911" algn="l" defTabSz="587822" rtl="0" eaLnBrk="1" latinLnBrk="0" hangingPunct="1">
        <a:spcBef>
          <a:spcPct val="20000"/>
        </a:spcBef>
        <a:buFont typeface="Arial"/>
        <a:buChar char="•"/>
        <a:defRPr sz="2600" kern="1200">
          <a:solidFill>
            <a:schemeClr val="tx1"/>
          </a:solidFill>
          <a:latin typeface="+mn-lt"/>
          <a:ea typeface="+mn-ea"/>
          <a:cs typeface="+mn-cs"/>
        </a:defRPr>
      </a:lvl7pPr>
      <a:lvl8pPr marL="4408665" indent="-293911" algn="l" defTabSz="587822" rtl="0" eaLnBrk="1" latinLnBrk="0" hangingPunct="1">
        <a:spcBef>
          <a:spcPct val="20000"/>
        </a:spcBef>
        <a:buFont typeface="Arial"/>
        <a:buChar char="•"/>
        <a:defRPr sz="2600" kern="1200">
          <a:solidFill>
            <a:schemeClr val="tx1"/>
          </a:solidFill>
          <a:latin typeface="+mn-lt"/>
          <a:ea typeface="+mn-ea"/>
          <a:cs typeface="+mn-cs"/>
        </a:defRPr>
      </a:lvl8pPr>
      <a:lvl9pPr marL="4996487" indent="-293911" algn="l" defTabSz="587822"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822" rtl="0" eaLnBrk="1" latinLnBrk="0" hangingPunct="1">
        <a:defRPr sz="2300" kern="1200">
          <a:solidFill>
            <a:schemeClr val="tx1"/>
          </a:solidFill>
          <a:latin typeface="+mn-lt"/>
          <a:ea typeface="+mn-ea"/>
          <a:cs typeface="+mn-cs"/>
        </a:defRPr>
      </a:lvl1pPr>
      <a:lvl2pPr marL="587822" algn="l" defTabSz="587822" rtl="0" eaLnBrk="1" latinLnBrk="0" hangingPunct="1">
        <a:defRPr sz="2300" kern="1200">
          <a:solidFill>
            <a:schemeClr val="tx1"/>
          </a:solidFill>
          <a:latin typeface="+mn-lt"/>
          <a:ea typeface="+mn-ea"/>
          <a:cs typeface="+mn-cs"/>
        </a:defRPr>
      </a:lvl2pPr>
      <a:lvl3pPr marL="1175644" algn="l" defTabSz="587822" rtl="0" eaLnBrk="1" latinLnBrk="0" hangingPunct="1">
        <a:defRPr sz="2300" kern="1200">
          <a:solidFill>
            <a:schemeClr val="tx1"/>
          </a:solidFill>
          <a:latin typeface="+mn-lt"/>
          <a:ea typeface="+mn-ea"/>
          <a:cs typeface="+mn-cs"/>
        </a:defRPr>
      </a:lvl3pPr>
      <a:lvl4pPr marL="1763466" algn="l" defTabSz="587822" rtl="0" eaLnBrk="1" latinLnBrk="0" hangingPunct="1">
        <a:defRPr sz="2300" kern="1200">
          <a:solidFill>
            <a:schemeClr val="tx1"/>
          </a:solidFill>
          <a:latin typeface="+mn-lt"/>
          <a:ea typeface="+mn-ea"/>
          <a:cs typeface="+mn-cs"/>
        </a:defRPr>
      </a:lvl4pPr>
      <a:lvl5pPr marL="2351288" algn="l" defTabSz="587822" rtl="0" eaLnBrk="1" latinLnBrk="0" hangingPunct="1">
        <a:defRPr sz="2300" kern="1200">
          <a:solidFill>
            <a:schemeClr val="tx1"/>
          </a:solidFill>
          <a:latin typeface="+mn-lt"/>
          <a:ea typeface="+mn-ea"/>
          <a:cs typeface="+mn-cs"/>
        </a:defRPr>
      </a:lvl5pPr>
      <a:lvl6pPr marL="2939110" algn="l" defTabSz="587822" rtl="0" eaLnBrk="1" latinLnBrk="0" hangingPunct="1">
        <a:defRPr sz="2300" kern="1200">
          <a:solidFill>
            <a:schemeClr val="tx1"/>
          </a:solidFill>
          <a:latin typeface="+mn-lt"/>
          <a:ea typeface="+mn-ea"/>
          <a:cs typeface="+mn-cs"/>
        </a:defRPr>
      </a:lvl6pPr>
      <a:lvl7pPr marL="3526932" algn="l" defTabSz="587822" rtl="0" eaLnBrk="1" latinLnBrk="0" hangingPunct="1">
        <a:defRPr sz="2300" kern="1200">
          <a:solidFill>
            <a:schemeClr val="tx1"/>
          </a:solidFill>
          <a:latin typeface="+mn-lt"/>
          <a:ea typeface="+mn-ea"/>
          <a:cs typeface="+mn-cs"/>
        </a:defRPr>
      </a:lvl7pPr>
      <a:lvl8pPr marL="4114754" algn="l" defTabSz="587822" rtl="0" eaLnBrk="1" latinLnBrk="0" hangingPunct="1">
        <a:defRPr sz="2300" kern="1200">
          <a:solidFill>
            <a:schemeClr val="tx1"/>
          </a:solidFill>
          <a:latin typeface="+mn-lt"/>
          <a:ea typeface="+mn-ea"/>
          <a:cs typeface="+mn-cs"/>
        </a:defRPr>
      </a:lvl8pPr>
      <a:lvl9pPr marL="4702576" algn="l" defTabSz="587822"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11256"/>
            <a:ext cx="11521440" cy="1295400"/>
          </a:xfrm>
          <a:prstGeom prst="rect">
            <a:avLst/>
          </a:prstGeom>
        </p:spPr>
        <p:txBody>
          <a:bodyPr vert="horz" lIns="117564" tIns="58782" rIns="117564" bIns="58782" rtlCol="0" anchor="ctr">
            <a:normAutofit/>
          </a:bodyPr>
          <a:lstStyle/>
          <a:p>
            <a:r>
              <a:rPr lang="en-US" dirty="0"/>
              <a:t>Cliquez pour modifier le style du titre principal</a:t>
            </a:r>
          </a:p>
        </p:txBody>
      </p:sp>
      <p:sp>
        <p:nvSpPr>
          <p:cNvPr id="3" name="Text Placeholder 2"/>
          <p:cNvSpPr>
            <a:spLocks noGrp="1"/>
          </p:cNvSpPr>
          <p:nvPr>
            <p:ph type="body" idx="1"/>
          </p:nvPr>
        </p:nvSpPr>
        <p:spPr>
          <a:xfrm>
            <a:off x="640080" y="1813560"/>
            <a:ext cx="11521440" cy="5129425"/>
          </a:xfrm>
          <a:prstGeom prst="rect">
            <a:avLst/>
          </a:prstGeom>
        </p:spPr>
        <p:txBody>
          <a:bodyPr vert="horz" lIns="117564" tIns="58782" rIns="117564" bIns="58782" rtlCol="0">
            <a:normAutofit/>
          </a:bodyPr>
          <a:lstStyle/>
          <a:p>
            <a:pPr lvl="0"/>
            <a:r>
              <a:rPr lang="en-US" dirty="0"/>
              <a:t>Cliquez pour modifier les styles du texte principal</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4" name="Date Placeholder 3"/>
          <p:cNvSpPr>
            <a:spLocks noGrp="1"/>
          </p:cNvSpPr>
          <p:nvPr>
            <p:ph type="dt" sz="half" idx="2"/>
          </p:nvPr>
        </p:nvSpPr>
        <p:spPr>
          <a:xfrm>
            <a:off x="1838631" y="7265543"/>
            <a:ext cx="2987040" cy="413808"/>
          </a:xfrm>
          <a:prstGeom prst="rect">
            <a:avLst/>
          </a:prstGeom>
        </p:spPr>
        <p:txBody>
          <a:bodyPr vert="horz" lIns="117564" tIns="58782" rIns="117564" bIns="58782" rtlCol="0" anchor="ctr"/>
          <a:lstStyle>
            <a:lvl1pPr algn="l">
              <a:defRPr sz="1500">
                <a:solidFill>
                  <a:srgbClr val="FFFFFF"/>
                </a:solidFill>
              </a:defRPr>
            </a:lvl1pPr>
          </a:lstStyle>
          <a:p>
            <a:endParaRPr lang="en-US" dirty="0"/>
          </a:p>
        </p:txBody>
      </p:sp>
      <p:sp>
        <p:nvSpPr>
          <p:cNvPr id="5" name="Footer Placeholder 4"/>
          <p:cNvSpPr>
            <a:spLocks noGrp="1"/>
          </p:cNvSpPr>
          <p:nvPr>
            <p:ph type="ftr" sz="quarter" idx="3"/>
          </p:nvPr>
        </p:nvSpPr>
        <p:spPr>
          <a:xfrm>
            <a:off x="7047848" y="7265543"/>
            <a:ext cx="4053840" cy="413808"/>
          </a:xfrm>
          <a:prstGeom prst="rect">
            <a:avLst/>
          </a:prstGeom>
        </p:spPr>
        <p:txBody>
          <a:bodyPr vert="horz" lIns="117564" tIns="58782" rIns="117564" bIns="58782" rtlCol="0" anchor="ctr"/>
          <a:lstStyle>
            <a:lvl1pPr algn="r">
              <a:defRPr sz="1500">
                <a:solidFill>
                  <a:srgbClr val="FFFFFF"/>
                </a:solidFill>
              </a:defRPr>
            </a:lvl1pPr>
          </a:lstStyle>
          <a:p>
            <a:r>
              <a:rPr lang="en-US" dirty="0" err="1"/>
              <a:t>HockeyCanada.ca </a:t>
            </a:r>
            <a:endParaRPr lang="en-US" dirty="0"/>
          </a:p>
        </p:txBody>
      </p:sp>
      <p:sp>
        <p:nvSpPr>
          <p:cNvPr id="6" name="Slide Number Placeholder 5"/>
          <p:cNvSpPr>
            <a:spLocks noGrp="1"/>
          </p:cNvSpPr>
          <p:nvPr>
            <p:ph type="sldNum" sz="quarter" idx="4"/>
          </p:nvPr>
        </p:nvSpPr>
        <p:spPr>
          <a:xfrm>
            <a:off x="640080" y="7265543"/>
            <a:ext cx="830810" cy="413808"/>
          </a:xfrm>
          <a:prstGeom prst="rect">
            <a:avLst/>
          </a:prstGeom>
        </p:spPr>
        <p:txBody>
          <a:bodyPr vert="horz" lIns="117564" tIns="58782" rIns="117564" bIns="58782" rtlCol="0" anchor="ctr"/>
          <a:lstStyle>
            <a:lvl1pPr algn="l">
              <a:defRPr sz="2100" b="1" i="0">
                <a:solidFill>
                  <a:srgbClr val="FFFFFF"/>
                </a:solidFill>
              </a:defRPr>
            </a:lvl1pPr>
          </a:lstStyle>
          <a:p>
            <a:fld id="{11F89F8B-B084-0A44-9ACF-527D6EFCCEF0}" type="slidenum">
              <a:rPr lang="en-US" smtClean="0"/>
              <a:t>‹#›</a:t>
            </a:fld>
            <a:endParaRPr lang="en-US" dirty="0"/>
          </a:p>
        </p:txBody>
      </p:sp>
    </p:spTree>
    <p:extLst>
      <p:ext uri="{BB962C8B-B14F-4D97-AF65-F5344CB8AC3E}">
        <p14:creationId xmlns:p14="http://schemas.microsoft.com/office/powerpoint/2010/main" val="301706038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ftr="0" dt="0"/>
  <p:txStyles>
    <p:titleStyle>
      <a:lvl1pPr algn="l" defTabSz="587822" rtl="0" eaLnBrk="1" latinLnBrk="0" hangingPunct="1">
        <a:lnSpc>
          <a:spcPct val="90000"/>
        </a:lnSpc>
        <a:spcBef>
          <a:spcPct val="0"/>
        </a:spcBef>
        <a:buNone/>
        <a:defRPr sz="5700" b="1" i="0" kern="1200">
          <a:solidFill>
            <a:schemeClr val="accent2"/>
          </a:solidFill>
          <a:latin typeface="+mj-lt"/>
          <a:ea typeface="+mj-ea"/>
          <a:cs typeface="+mj-cs"/>
        </a:defRPr>
      </a:lvl1pPr>
    </p:titleStyle>
    <p:bodyStyle>
      <a:lvl1pPr marL="440867" indent="-440867" algn="l" defTabSz="587822" rtl="0" eaLnBrk="1" latinLnBrk="0" hangingPunct="1">
        <a:lnSpc>
          <a:spcPct val="90000"/>
        </a:lnSpc>
        <a:spcBef>
          <a:spcPct val="20000"/>
        </a:spcBef>
        <a:buFont typeface="Arial"/>
        <a:buChar char="•"/>
        <a:defRPr sz="4100" kern="1200">
          <a:solidFill>
            <a:srgbClr val="FFFFFF"/>
          </a:solidFill>
          <a:latin typeface="+mn-lt"/>
          <a:ea typeface="+mn-ea"/>
          <a:cs typeface="+mn-cs"/>
        </a:defRPr>
      </a:lvl1pPr>
      <a:lvl2pPr marL="955211" indent="-367389" algn="l" defTabSz="587822" rtl="0" eaLnBrk="1" latinLnBrk="0" hangingPunct="1">
        <a:lnSpc>
          <a:spcPct val="90000"/>
        </a:lnSpc>
        <a:spcBef>
          <a:spcPct val="20000"/>
        </a:spcBef>
        <a:buFont typeface="Arial"/>
        <a:buChar char="–"/>
        <a:defRPr sz="3600" kern="1200">
          <a:solidFill>
            <a:srgbClr val="FFFFFF"/>
          </a:solidFill>
          <a:latin typeface="+mn-lt"/>
          <a:ea typeface="+mn-ea"/>
          <a:cs typeface="+mn-cs"/>
        </a:defRPr>
      </a:lvl2pPr>
      <a:lvl3pPr marL="1469555" indent="-293911" algn="l" defTabSz="587822" rtl="0" eaLnBrk="1" latinLnBrk="0" hangingPunct="1">
        <a:lnSpc>
          <a:spcPct val="90000"/>
        </a:lnSpc>
        <a:spcBef>
          <a:spcPct val="20000"/>
        </a:spcBef>
        <a:buFont typeface="Arial"/>
        <a:buChar char="•"/>
        <a:defRPr sz="3100" kern="1200">
          <a:solidFill>
            <a:srgbClr val="FFFFFF"/>
          </a:solidFill>
          <a:latin typeface="+mn-lt"/>
          <a:ea typeface="+mn-ea"/>
          <a:cs typeface="+mn-cs"/>
        </a:defRPr>
      </a:lvl3pPr>
      <a:lvl4pPr marL="2057377" indent="-293911" algn="l" defTabSz="587822" rtl="0" eaLnBrk="1" latinLnBrk="0" hangingPunct="1">
        <a:lnSpc>
          <a:spcPct val="90000"/>
        </a:lnSpc>
        <a:spcBef>
          <a:spcPct val="20000"/>
        </a:spcBef>
        <a:buFont typeface="Arial"/>
        <a:buChar char="–"/>
        <a:defRPr sz="2600" kern="1200">
          <a:solidFill>
            <a:srgbClr val="FFFFFF"/>
          </a:solidFill>
          <a:latin typeface="+mn-lt"/>
          <a:ea typeface="+mn-ea"/>
          <a:cs typeface="+mn-cs"/>
        </a:defRPr>
      </a:lvl4pPr>
      <a:lvl5pPr marL="2645199" indent="-293911" algn="l" defTabSz="587822" rtl="0" eaLnBrk="1" latinLnBrk="0" hangingPunct="1">
        <a:lnSpc>
          <a:spcPct val="90000"/>
        </a:lnSpc>
        <a:spcBef>
          <a:spcPct val="20000"/>
        </a:spcBef>
        <a:buFont typeface="Arial"/>
        <a:buChar char="»"/>
        <a:defRPr sz="2600" kern="1200">
          <a:solidFill>
            <a:srgbClr val="FFFFFF"/>
          </a:solidFill>
          <a:latin typeface="+mn-lt"/>
          <a:ea typeface="+mn-ea"/>
          <a:cs typeface="+mn-cs"/>
        </a:defRPr>
      </a:lvl5pPr>
      <a:lvl6pPr marL="3233021" indent="-293911" algn="l" defTabSz="587822" rtl="0" eaLnBrk="1" latinLnBrk="0" hangingPunct="1">
        <a:spcBef>
          <a:spcPct val="20000"/>
        </a:spcBef>
        <a:buFont typeface="Arial"/>
        <a:buChar char="•"/>
        <a:defRPr sz="2600" kern="1200">
          <a:solidFill>
            <a:schemeClr val="tx1"/>
          </a:solidFill>
          <a:latin typeface="+mn-lt"/>
          <a:ea typeface="+mn-ea"/>
          <a:cs typeface="+mn-cs"/>
        </a:defRPr>
      </a:lvl6pPr>
      <a:lvl7pPr marL="3820843" indent="-293911" algn="l" defTabSz="587822" rtl="0" eaLnBrk="1" latinLnBrk="0" hangingPunct="1">
        <a:spcBef>
          <a:spcPct val="20000"/>
        </a:spcBef>
        <a:buFont typeface="Arial"/>
        <a:buChar char="•"/>
        <a:defRPr sz="2600" kern="1200">
          <a:solidFill>
            <a:schemeClr val="tx1"/>
          </a:solidFill>
          <a:latin typeface="+mn-lt"/>
          <a:ea typeface="+mn-ea"/>
          <a:cs typeface="+mn-cs"/>
        </a:defRPr>
      </a:lvl7pPr>
      <a:lvl8pPr marL="4408665" indent="-293911" algn="l" defTabSz="587822" rtl="0" eaLnBrk="1" latinLnBrk="0" hangingPunct="1">
        <a:spcBef>
          <a:spcPct val="20000"/>
        </a:spcBef>
        <a:buFont typeface="Arial"/>
        <a:buChar char="•"/>
        <a:defRPr sz="2600" kern="1200">
          <a:solidFill>
            <a:schemeClr val="tx1"/>
          </a:solidFill>
          <a:latin typeface="+mn-lt"/>
          <a:ea typeface="+mn-ea"/>
          <a:cs typeface="+mn-cs"/>
        </a:defRPr>
      </a:lvl8pPr>
      <a:lvl9pPr marL="4996487" indent="-293911" algn="l" defTabSz="587822"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822" rtl="0" eaLnBrk="1" latinLnBrk="0" hangingPunct="1">
        <a:defRPr sz="2300" kern="1200">
          <a:solidFill>
            <a:schemeClr val="tx1"/>
          </a:solidFill>
          <a:latin typeface="+mn-lt"/>
          <a:ea typeface="+mn-ea"/>
          <a:cs typeface="+mn-cs"/>
        </a:defRPr>
      </a:lvl1pPr>
      <a:lvl2pPr marL="587822" algn="l" defTabSz="587822" rtl="0" eaLnBrk="1" latinLnBrk="0" hangingPunct="1">
        <a:defRPr sz="2300" kern="1200">
          <a:solidFill>
            <a:schemeClr val="tx1"/>
          </a:solidFill>
          <a:latin typeface="+mn-lt"/>
          <a:ea typeface="+mn-ea"/>
          <a:cs typeface="+mn-cs"/>
        </a:defRPr>
      </a:lvl2pPr>
      <a:lvl3pPr marL="1175644" algn="l" defTabSz="587822" rtl="0" eaLnBrk="1" latinLnBrk="0" hangingPunct="1">
        <a:defRPr sz="2300" kern="1200">
          <a:solidFill>
            <a:schemeClr val="tx1"/>
          </a:solidFill>
          <a:latin typeface="+mn-lt"/>
          <a:ea typeface="+mn-ea"/>
          <a:cs typeface="+mn-cs"/>
        </a:defRPr>
      </a:lvl3pPr>
      <a:lvl4pPr marL="1763466" algn="l" defTabSz="587822" rtl="0" eaLnBrk="1" latinLnBrk="0" hangingPunct="1">
        <a:defRPr sz="2300" kern="1200">
          <a:solidFill>
            <a:schemeClr val="tx1"/>
          </a:solidFill>
          <a:latin typeface="+mn-lt"/>
          <a:ea typeface="+mn-ea"/>
          <a:cs typeface="+mn-cs"/>
        </a:defRPr>
      </a:lvl4pPr>
      <a:lvl5pPr marL="2351288" algn="l" defTabSz="587822" rtl="0" eaLnBrk="1" latinLnBrk="0" hangingPunct="1">
        <a:defRPr sz="2300" kern="1200">
          <a:solidFill>
            <a:schemeClr val="tx1"/>
          </a:solidFill>
          <a:latin typeface="+mn-lt"/>
          <a:ea typeface="+mn-ea"/>
          <a:cs typeface="+mn-cs"/>
        </a:defRPr>
      </a:lvl5pPr>
      <a:lvl6pPr marL="2939110" algn="l" defTabSz="587822" rtl="0" eaLnBrk="1" latinLnBrk="0" hangingPunct="1">
        <a:defRPr sz="2300" kern="1200">
          <a:solidFill>
            <a:schemeClr val="tx1"/>
          </a:solidFill>
          <a:latin typeface="+mn-lt"/>
          <a:ea typeface="+mn-ea"/>
          <a:cs typeface="+mn-cs"/>
        </a:defRPr>
      </a:lvl6pPr>
      <a:lvl7pPr marL="3526932" algn="l" defTabSz="587822" rtl="0" eaLnBrk="1" latinLnBrk="0" hangingPunct="1">
        <a:defRPr sz="2300" kern="1200">
          <a:solidFill>
            <a:schemeClr val="tx1"/>
          </a:solidFill>
          <a:latin typeface="+mn-lt"/>
          <a:ea typeface="+mn-ea"/>
          <a:cs typeface="+mn-cs"/>
        </a:defRPr>
      </a:lvl7pPr>
      <a:lvl8pPr marL="4114754" algn="l" defTabSz="587822" rtl="0" eaLnBrk="1" latinLnBrk="0" hangingPunct="1">
        <a:defRPr sz="2300" kern="1200">
          <a:solidFill>
            <a:schemeClr val="tx1"/>
          </a:solidFill>
          <a:latin typeface="+mn-lt"/>
          <a:ea typeface="+mn-ea"/>
          <a:cs typeface="+mn-cs"/>
        </a:defRPr>
      </a:lvl8pPr>
      <a:lvl9pPr marL="4702576" algn="l" defTabSz="58782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mailto:hcr@spordle.com" TargetMode="External"/><Relationship Id="rId4" Type="http://schemas.openxmlformats.org/officeDocument/2006/relationships/hyperlink" Target="https://spordle.atlassian.net/wiki/spaces/HCR/pages/1821212685/HCR+3.0+General+User+Gu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4CFF-80CB-4935-8321-5A5DE91442A1}"/>
              </a:ext>
            </a:extLst>
          </p:cNvPr>
          <p:cNvSpPr>
            <a:spLocks noGrp="1"/>
          </p:cNvSpPr>
          <p:nvPr>
            <p:ph type="ctrTitle"/>
          </p:nvPr>
        </p:nvSpPr>
        <p:spPr/>
        <p:txBody>
          <a:bodyPr/>
          <a:lstStyle/>
          <a:p>
            <a:pPr algn="r"/>
            <a:r>
              <a:rPr lang="en-US" dirty="0"/>
              <a:t>HCR 3.0 - Bulletin d'information </a:t>
            </a:r>
            <a:endParaRPr lang="en-CA" dirty="0"/>
          </a:p>
        </p:txBody>
      </p:sp>
      <p:sp>
        <p:nvSpPr>
          <p:cNvPr id="3" name="Subtitle 2">
            <a:extLst>
              <a:ext uri="{FF2B5EF4-FFF2-40B4-BE49-F238E27FC236}">
                <a16:creationId xmlns:a16="http://schemas.microsoft.com/office/drawing/2014/main" id="{549683EE-D17F-4547-A1C3-83B6E1C128D5}"/>
              </a:ext>
            </a:extLst>
          </p:cNvPr>
          <p:cNvSpPr>
            <a:spLocks noGrp="1"/>
          </p:cNvSpPr>
          <p:nvPr>
            <p:ph type="subTitle" idx="1"/>
          </p:nvPr>
        </p:nvSpPr>
        <p:spPr/>
        <p:txBody>
          <a:bodyPr/>
          <a:lstStyle/>
          <a:p>
            <a:pPr algn="r"/>
            <a:r>
              <a:rPr lang="en-US" dirty="0"/>
              <a:t>8 octobre 2021 </a:t>
            </a:r>
            <a:endParaRPr lang="en-CA" dirty="0"/>
          </a:p>
        </p:txBody>
      </p:sp>
      <p:sp>
        <p:nvSpPr>
          <p:cNvPr id="4" name="Rectangle 3">
            <a:extLst>
              <a:ext uri="{FF2B5EF4-FFF2-40B4-BE49-F238E27FC236}">
                <a16:creationId xmlns:a16="http://schemas.microsoft.com/office/drawing/2014/main" id="{34F17C12-00BD-445C-82E7-65C8F688836D}"/>
              </a:ext>
            </a:extLst>
          </p:cNvPr>
          <p:cNvSpPr/>
          <p:nvPr/>
        </p:nvSpPr>
        <p:spPr>
          <a:xfrm>
            <a:off x="0" y="7363834"/>
            <a:ext cx="12801600" cy="435861"/>
          </a:xfrm>
          <a:prstGeom prst="rect">
            <a:avLst/>
          </a:prstGeom>
          <a:solidFill>
            <a:srgbClr val="BA3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2D0A3664-2629-4E50-8644-397986E97271}"/>
              </a:ext>
            </a:extLst>
          </p:cNvPr>
          <p:cNvSpPr txBox="1"/>
          <p:nvPr/>
        </p:nvSpPr>
        <p:spPr>
          <a:xfrm>
            <a:off x="190501" y="7355744"/>
            <a:ext cx="12801600" cy="446276"/>
          </a:xfrm>
          <a:prstGeom prst="rect">
            <a:avLst/>
          </a:prstGeom>
          <a:noFill/>
        </p:spPr>
        <p:txBody>
          <a:bodyPr wrap="square">
            <a:spAutoFit/>
          </a:bodyPr>
          <a:lstStyle/>
          <a:p>
            <a:pPr algn="ctr"/>
            <a:r>
              <a:rPr lang="en-US" b="0" i="0" dirty="0">
                <a:solidFill>
                  <a:schemeClr val="bg1"/>
                </a:solidFill>
                <a:effectLst/>
                <a:latin typeface="Univers Condensed" panose="020B0506020202050204" pitchFamily="34" charset="0"/>
              </a:rPr>
              <a:t>"Diriger, développer et promouvoir des </a:t>
            </a:r>
            <a:r>
              <a:rPr lang="en-US" b="0" i="0" dirty="0" err="1">
                <a:solidFill>
                  <a:schemeClr val="bg1"/>
                </a:solidFill>
                <a:effectLst/>
                <a:latin typeface="Univers Condensed" panose="020B0506020202050204" pitchFamily="34" charset="0"/>
              </a:rPr>
              <a:t>expériences</a:t>
            </a:r>
            <a:r>
              <a:rPr lang="en-US" b="0" i="0" dirty="0">
                <a:solidFill>
                  <a:schemeClr val="bg1"/>
                </a:solidFill>
                <a:effectLst/>
                <a:latin typeface="Univers Condensed" panose="020B0506020202050204" pitchFamily="34" charset="0"/>
              </a:rPr>
              <a:t> </a:t>
            </a:r>
            <a:r>
              <a:rPr lang="en-US" b="0" i="0" dirty="0" err="1">
                <a:solidFill>
                  <a:schemeClr val="bg1"/>
                </a:solidFill>
                <a:effectLst/>
                <a:latin typeface="Univers Condensed" panose="020B0506020202050204" pitchFamily="34" charset="0"/>
              </a:rPr>
              <a:t>enrichissantes</a:t>
            </a:r>
            <a:r>
              <a:rPr lang="en-US" b="0" i="0">
                <a:solidFill>
                  <a:schemeClr val="bg1"/>
                </a:solidFill>
                <a:effectLst/>
                <a:latin typeface="Univers Condensed" panose="020B0506020202050204" pitchFamily="34" charset="0"/>
              </a:rPr>
              <a:t> au hockey</a:t>
            </a:r>
            <a:r>
              <a:rPr lang="en-US" b="0" i="0" dirty="0">
                <a:solidFill>
                  <a:schemeClr val="bg1"/>
                </a:solidFill>
                <a:effectLst/>
                <a:latin typeface="Univers Condensed" panose="020B0506020202050204" pitchFamily="34" charset="0"/>
              </a:rPr>
              <a:t>".</a:t>
            </a:r>
            <a:endParaRPr lang="en-CA" dirty="0">
              <a:solidFill>
                <a:schemeClr val="bg1"/>
              </a:solidFill>
              <a:latin typeface="Univers Condensed" panose="020B0506020202050204" pitchFamily="34" charset="0"/>
            </a:endParaRPr>
          </a:p>
        </p:txBody>
      </p:sp>
    </p:spTree>
    <p:extLst>
      <p:ext uri="{BB962C8B-B14F-4D97-AF65-F5344CB8AC3E}">
        <p14:creationId xmlns:p14="http://schemas.microsoft.com/office/powerpoint/2010/main" val="3584312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 Annuler une inscription à une clinique</a:t>
            </a:r>
          </a:p>
        </p:txBody>
      </p:sp>
      <p:sp>
        <p:nvSpPr>
          <p:cNvPr id="3" name="Slide Number Placeholder 2"/>
          <p:cNvSpPr>
            <a:spLocks noGrp="1"/>
          </p:cNvSpPr>
          <p:nvPr>
            <p:ph type="sldNum" sz="quarter" idx="12"/>
          </p:nvPr>
        </p:nvSpPr>
        <p:spPr/>
        <p:txBody>
          <a:bodyPr/>
          <a:lstStyle/>
          <a:p>
            <a:fld id="{3C6FE9E3-59EF-3048-8248-7234B947BADA}" type="slidenum">
              <a:rPr lang="en-US" smtClean="0"/>
              <a:t>10</a:t>
            </a:fld>
            <a:endParaRPr lang="en-US" dirty="0"/>
          </a:p>
        </p:txBody>
      </p:sp>
      <p:sp>
        <p:nvSpPr>
          <p:cNvPr id="5" name="Rectangle 4">
            <a:extLst>
              <a:ext uri="{FF2B5EF4-FFF2-40B4-BE49-F238E27FC236}">
                <a16:creationId xmlns:a16="http://schemas.microsoft.com/office/drawing/2014/main" id="{95B60B7A-C0C3-4716-BBFE-10B6566A9B99}"/>
              </a:ext>
            </a:extLst>
          </p:cNvPr>
          <p:cNvSpPr/>
          <p:nvPr/>
        </p:nvSpPr>
        <p:spPr>
          <a:xfrm>
            <a:off x="8305800" y="2188028"/>
            <a:ext cx="2721429" cy="3396343"/>
          </a:xfrm>
          <a:prstGeom prst="rect">
            <a:avLst/>
          </a:prstGeom>
          <a:blipFill>
            <a:blip r:embed="rId3"/>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220AA7D5-4CB1-4AB8-83F0-B99F20719B29}"/>
              </a:ext>
            </a:extLst>
          </p:cNvPr>
          <p:cNvSpPr txBox="1"/>
          <p:nvPr/>
        </p:nvSpPr>
        <p:spPr>
          <a:xfrm>
            <a:off x="1589315" y="2100950"/>
            <a:ext cx="5638800" cy="3985706"/>
          </a:xfrm>
          <a:prstGeom prst="rect">
            <a:avLst/>
          </a:prstGeom>
          <a:noFill/>
        </p:spPr>
        <p:txBody>
          <a:bodyPr wrap="square" rtlCol="0">
            <a:spAutoFit/>
          </a:bodyPr>
          <a:lstStyle/>
          <a:p>
            <a:r>
              <a:rPr lang="en-US" dirty="0"/>
              <a:t>Dans le module des participants à une clinique, vous pouvez désormais supprimer un participant d'une clinique.  </a:t>
            </a:r>
          </a:p>
          <a:p>
            <a:endParaRPr lang="en-US" dirty="0"/>
          </a:p>
          <a:p>
            <a:r>
              <a:rPr lang="en-US" dirty="0"/>
              <a:t>Pour annuler : Cliquez sur la </a:t>
            </a:r>
            <a:r>
              <a:rPr lang="en-US" dirty="0" err="1"/>
              <a:t>ligne</a:t>
            </a:r>
            <a:r>
              <a:rPr lang="en-US" dirty="0"/>
              <a:t> du participant pour que le panneau latéral s'ouvre. Sélectionnez Annuler dans la liste d'options située sous le bouton Action. </a:t>
            </a:r>
          </a:p>
          <a:p>
            <a:endParaRPr lang="en-US" dirty="0"/>
          </a:p>
          <a:p>
            <a:r>
              <a:rPr lang="en-US" b="1" dirty="0"/>
              <a:t>Note : </a:t>
            </a:r>
            <a:r>
              <a:rPr lang="en-US" dirty="0"/>
              <a:t>Cette opération supprimera le participant sans rembourser la transaction.   </a:t>
            </a:r>
            <a:endParaRPr lang="en-CA" i="1" dirty="0"/>
          </a:p>
        </p:txBody>
      </p:sp>
    </p:spTree>
    <p:extLst>
      <p:ext uri="{BB962C8B-B14F-4D97-AF65-F5344CB8AC3E}">
        <p14:creationId xmlns:p14="http://schemas.microsoft.com/office/powerpoint/2010/main" val="13129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 Transfert vers une autre clinique</a:t>
            </a:r>
          </a:p>
        </p:txBody>
      </p:sp>
      <p:sp>
        <p:nvSpPr>
          <p:cNvPr id="3" name="Slide Number Placeholder 2"/>
          <p:cNvSpPr>
            <a:spLocks noGrp="1"/>
          </p:cNvSpPr>
          <p:nvPr>
            <p:ph type="sldNum" sz="quarter" idx="12"/>
          </p:nvPr>
        </p:nvSpPr>
        <p:spPr/>
        <p:txBody>
          <a:bodyPr/>
          <a:lstStyle/>
          <a:p>
            <a:fld id="{3C6FE9E3-59EF-3048-8248-7234B947BADA}" type="slidenum">
              <a:rPr lang="en-US" smtClean="0"/>
              <a:t>11</a:t>
            </a:fld>
            <a:endParaRPr lang="en-US" dirty="0"/>
          </a:p>
        </p:txBody>
      </p:sp>
      <p:sp>
        <p:nvSpPr>
          <p:cNvPr id="5" name="Rectangle 4">
            <a:extLst>
              <a:ext uri="{FF2B5EF4-FFF2-40B4-BE49-F238E27FC236}">
                <a16:creationId xmlns:a16="http://schemas.microsoft.com/office/drawing/2014/main" id="{95B60B7A-C0C3-4716-BBFE-10B6566A9B99}"/>
              </a:ext>
            </a:extLst>
          </p:cNvPr>
          <p:cNvSpPr/>
          <p:nvPr/>
        </p:nvSpPr>
        <p:spPr>
          <a:xfrm>
            <a:off x="1055485" y="4749285"/>
            <a:ext cx="2721429" cy="2153296"/>
          </a:xfrm>
          <a:prstGeom prst="rect">
            <a:avLst/>
          </a:prstGeom>
          <a:blipFill>
            <a:blip r:embed="rId3"/>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220AA7D5-4CB1-4AB8-83F0-B99F20719B29}"/>
              </a:ext>
            </a:extLst>
          </p:cNvPr>
          <p:cNvSpPr txBox="1"/>
          <p:nvPr/>
        </p:nvSpPr>
        <p:spPr>
          <a:xfrm>
            <a:off x="640080" y="1606656"/>
            <a:ext cx="11521440" cy="3277820"/>
          </a:xfrm>
          <a:prstGeom prst="rect">
            <a:avLst/>
          </a:prstGeom>
          <a:noFill/>
        </p:spPr>
        <p:txBody>
          <a:bodyPr wrap="square" rtlCol="0">
            <a:spAutoFit/>
          </a:bodyPr>
          <a:lstStyle/>
          <a:p>
            <a:r>
              <a:rPr lang="en-US" dirty="0"/>
              <a:t>Dans le module des participants du stage, vous pouvez désormais déplacer un participant </a:t>
            </a:r>
            <a:r>
              <a:rPr lang="en-US" dirty="0" err="1"/>
              <a:t>vers</a:t>
            </a:r>
            <a:r>
              <a:rPr lang="en-US" dirty="0"/>
              <a:t> un </a:t>
            </a:r>
            <a:r>
              <a:rPr lang="en-US" dirty="0" err="1"/>
              <a:t>autre</a:t>
            </a:r>
            <a:r>
              <a:rPr lang="en-US" dirty="0"/>
              <a:t> stage.</a:t>
            </a:r>
          </a:p>
          <a:p>
            <a:endParaRPr lang="en-US" dirty="0"/>
          </a:p>
          <a:p>
            <a:r>
              <a:rPr lang="en-US" dirty="0"/>
              <a:t>Pour transférer : Cliquez sur le  nom du participant pour que le panneau latéral s'ouvre. Sélectionnez le transfert dans la liste d'options sous le bouton Action. </a:t>
            </a:r>
            <a:r>
              <a:rPr lang="en-US" dirty="0" err="1"/>
              <a:t>Choisissez</a:t>
            </a:r>
            <a:r>
              <a:rPr lang="en-US" dirty="0"/>
              <a:t>  le nouveau stage et confirmez la date d'inscription. </a:t>
            </a:r>
          </a:p>
          <a:p>
            <a:endParaRPr lang="en-US" dirty="0"/>
          </a:p>
          <a:p>
            <a:r>
              <a:rPr lang="en-US" b="1" dirty="0"/>
              <a:t>Note : </a:t>
            </a:r>
            <a:r>
              <a:rPr lang="en-US" dirty="0"/>
              <a:t>Vous pouvez effectuer un échange uniquement </a:t>
            </a:r>
            <a:r>
              <a:rPr lang="en-US" dirty="0" err="1"/>
              <a:t>vers</a:t>
            </a:r>
            <a:r>
              <a:rPr lang="en-US" dirty="0"/>
              <a:t> un stage </a:t>
            </a:r>
            <a:r>
              <a:rPr lang="en-US" dirty="0" err="1"/>
              <a:t>ouvert</a:t>
            </a:r>
            <a:r>
              <a:rPr lang="en-US" dirty="0"/>
              <a:t> à </a:t>
            </a:r>
            <a:r>
              <a:rPr lang="en-US" dirty="0" err="1"/>
              <a:t>l'inscription</a:t>
            </a:r>
            <a:r>
              <a:rPr lang="en-US" dirty="0"/>
              <a:t> ou en mode privé.   Vous ne pourrez pas faire d'échange </a:t>
            </a:r>
            <a:r>
              <a:rPr lang="en-US" dirty="0" err="1"/>
              <a:t>vers</a:t>
            </a:r>
            <a:r>
              <a:rPr lang="en-US" dirty="0"/>
              <a:t> un stage </a:t>
            </a:r>
            <a:r>
              <a:rPr lang="en-US" dirty="0" err="1"/>
              <a:t>en</a:t>
            </a:r>
            <a:r>
              <a:rPr lang="en-US" dirty="0"/>
              <a:t> mode BROUILLON. </a:t>
            </a:r>
            <a:endParaRPr lang="en-CA" i="1" dirty="0"/>
          </a:p>
        </p:txBody>
      </p:sp>
      <p:sp>
        <p:nvSpPr>
          <p:cNvPr id="7" name="Rectangle 6">
            <a:extLst>
              <a:ext uri="{FF2B5EF4-FFF2-40B4-BE49-F238E27FC236}">
                <a16:creationId xmlns:a16="http://schemas.microsoft.com/office/drawing/2014/main" id="{3DCB5A0A-2AA3-4C15-960C-1F332D7AFA37}"/>
              </a:ext>
            </a:extLst>
          </p:cNvPr>
          <p:cNvSpPr/>
          <p:nvPr/>
        </p:nvSpPr>
        <p:spPr>
          <a:xfrm>
            <a:off x="4898141" y="4749285"/>
            <a:ext cx="2721429" cy="2153296"/>
          </a:xfrm>
          <a:prstGeom prst="rect">
            <a:avLst/>
          </a:prstGeom>
          <a:blipFill>
            <a:blip r:embed="rId4"/>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83942ECD-E2DD-4577-8FC1-B1B2DE5B789F}"/>
              </a:ext>
            </a:extLst>
          </p:cNvPr>
          <p:cNvSpPr/>
          <p:nvPr/>
        </p:nvSpPr>
        <p:spPr>
          <a:xfrm>
            <a:off x="8740797" y="4749285"/>
            <a:ext cx="2721429" cy="2153296"/>
          </a:xfrm>
          <a:prstGeom prst="rect">
            <a:avLst/>
          </a:prstGeom>
          <a:blipFill>
            <a:blip r:embed="rId5"/>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8575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AMÉLIORATIONS</a:t>
            </a:r>
          </a:p>
        </p:txBody>
      </p:sp>
      <p:sp>
        <p:nvSpPr>
          <p:cNvPr id="3" name="Slide Number Placeholder 2"/>
          <p:cNvSpPr>
            <a:spLocks noGrp="1"/>
          </p:cNvSpPr>
          <p:nvPr>
            <p:ph type="sldNum" sz="quarter" idx="12"/>
          </p:nvPr>
        </p:nvSpPr>
        <p:spPr/>
        <p:txBody>
          <a:bodyPr/>
          <a:lstStyle/>
          <a:p>
            <a:fld id="{3C6FE9E3-59EF-3048-8248-7234B947BADA}" type="slidenum">
              <a:rPr lang="en-US" smtClean="0"/>
              <a:t>12</a:t>
            </a:fld>
            <a:endParaRPr lang="en-US" dirty="0"/>
          </a:p>
        </p:txBody>
      </p:sp>
      <p:sp>
        <p:nvSpPr>
          <p:cNvPr id="6" name="TextBox 5">
            <a:extLst>
              <a:ext uri="{FF2B5EF4-FFF2-40B4-BE49-F238E27FC236}">
                <a16:creationId xmlns:a16="http://schemas.microsoft.com/office/drawing/2014/main" id="{220AA7D5-4CB1-4AB8-83F0-B99F20719B29}"/>
              </a:ext>
            </a:extLst>
          </p:cNvPr>
          <p:cNvSpPr txBox="1"/>
          <p:nvPr/>
        </p:nvSpPr>
        <p:spPr>
          <a:xfrm>
            <a:off x="640080" y="1606656"/>
            <a:ext cx="11521440" cy="6109365"/>
          </a:xfrm>
          <a:prstGeom prst="rect">
            <a:avLst/>
          </a:prstGeom>
          <a:noFill/>
        </p:spPr>
        <p:txBody>
          <a:bodyPr wrap="square" rtlCol="0">
            <a:spAutoFit/>
          </a:bodyPr>
          <a:lstStyle/>
          <a:p>
            <a:r>
              <a:rPr lang="en-US" dirty="0"/>
              <a:t>Équipes : L'adresse principale du joueur sera désormais affichée dans le panneau latéral lors de l'examen d'un joueur sur une liste.</a:t>
            </a:r>
          </a:p>
          <a:p>
            <a:endParaRPr lang="en-US" dirty="0"/>
          </a:p>
          <a:p>
            <a:r>
              <a:rPr lang="en-US" dirty="0"/>
              <a:t>Double affiliation (double carding) :  Vous pouvez paramétrer </a:t>
            </a:r>
            <a:r>
              <a:rPr lang="en-US" dirty="0" err="1"/>
              <a:t>l'autorisation</a:t>
            </a:r>
            <a:r>
              <a:rPr lang="en-US" dirty="0"/>
              <a:t> double affiliation dans les restrictions d'équipe. Lorsque cette option est activée, un joueur peut être inscrit deux fois comme joueur principal dans deux équipes différentes.</a:t>
            </a:r>
          </a:p>
          <a:p>
            <a:endParaRPr lang="en-US" dirty="0"/>
          </a:p>
          <a:p>
            <a:r>
              <a:rPr lang="en-US" dirty="0"/>
              <a:t>Rapport sur les questionnaires : Indiquera désormais les droits d'inscription, payés, dus et remboursés, ainsi que les réponses aux questions. </a:t>
            </a:r>
          </a:p>
          <a:p>
            <a:endParaRPr lang="en-US" dirty="0"/>
          </a:p>
          <a:p>
            <a:r>
              <a:rPr lang="en-US" dirty="0"/>
              <a:t>Rapports sur les qualifications : Renvoie maintenant toutes les qualifications qui sont valides. </a:t>
            </a:r>
          </a:p>
          <a:p>
            <a:endParaRPr lang="en-US" dirty="0"/>
          </a:p>
          <a:p>
            <a:r>
              <a:rPr lang="en-US" dirty="0"/>
              <a:t>Rapport sur les Dispenses :  Affiche désormais la liste complète des Dispenses, et pas seulement les Dispenses au niveau de </a:t>
            </a:r>
            <a:r>
              <a:rPr lang="en-US" dirty="0" err="1"/>
              <a:t>l’AHM</a:t>
            </a:r>
            <a:r>
              <a:rPr lang="en-US" dirty="0"/>
              <a:t>.  Vous pouvez </a:t>
            </a:r>
            <a:r>
              <a:rPr lang="en-US" dirty="0" err="1"/>
              <a:t>sélectionner</a:t>
            </a:r>
            <a:r>
              <a:rPr lang="en-US" dirty="0"/>
              <a:t> </a:t>
            </a:r>
            <a:r>
              <a:rPr lang="en-US" dirty="0" err="1"/>
              <a:t>une</a:t>
            </a:r>
            <a:r>
              <a:rPr lang="en-US" dirty="0"/>
              <a:t> ou </a:t>
            </a:r>
            <a:r>
              <a:rPr lang="en-US" dirty="0" err="1"/>
              <a:t>plusieurs</a:t>
            </a:r>
            <a:r>
              <a:rPr lang="en-US" dirty="0"/>
              <a:t> Dispenses et extraire la liste des membres qui ont signé.</a:t>
            </a:r>
          </a:p>
          <a:p>
            <a:endParaRPr lang="en-US" i="1" dirty="0"/>
          </a:p>
          <a:p>
            <a:endParaRPr lang="en-CA" i="1" dirty="0"/>
          </a:p>
        </p:txBody>
      </p:sp>
    </p:spTree>
    <p:extLst>
      <p:ext uri="{BB962C8B-B14F-4D97-AF65-F5344CB8AC3E}">
        <p14:creationId xmlns:p14="http://schemas.microsoft.com/office/powerpoint/2010/main" val="271421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AMÉLIORATIONS</a:t>
            </a:r>
          </a:p>
        </p:txBody>
      </p:sp>
      <p:sp>
        <p:nvSpPr>
          <p:cNvPr id="3" name="Slide Number Placeholder 2"/>
          <p:cNvSpPr>
            <a:spLocks noGrp="1"/>
          </p:cNvSpPr>
          <p:nvPr>
            <p:ph type="sldNum" sz="quarter" idx="12"/>
          </p:nvPr>
        </p:nvSpPr>
        <p:spPr/>
        <p:txBody>
          <a:bodyPr/>
          <a:lstStyle/>
          <a:p>
            <a:fld id="{3C6FE9E3-59EF-3048-8248-7234B947BADA}" type="slidenum">
              <a:rPr lang="en-US" smtClean="0"/>
              <a:t>13</a:t>
            </a:fld>
            <a:endParaRPr lang="en-US" dirty="0"/>
          </a:p>
        </p:txBody>
      </p:sp>
      <p:sp>
        <p:nvSpPr>
          <p:cNvPr id="6" name="TextBox 5">
            <a:extLst>
              <a:ext uri="{FF2B5EF4-FFF2-40B4-BE49-F238E27FC236}">
                <a16:creationId xmlns:a16="http://schemas.microsoft.com/office/drawing/2014/main" id="{220AA7D5-4CB1-4AB8-83F0-B99F20719B29}"/>
              </a:ext>
            </a:extLst>
          </p:cNvPr>
          <p:cNvSpPr txBox="1"/>
          <p:nvPr/>
        </p:nvSpPr>
        <p:spPr>
          <a:xfrm>
            <a:off x="640080" y="1606656"/>
            <a:ext cx="11521440" cy="2923877"/>
          </a:xfrm>
          <a:prstGeom prst="rect">
            <a:avLst/>
          </a:prstGeom>
          <a:noFill/>
        </p:spPr>
        <p:txBody>
          <a:bodyPr wrap="square" rtlCol="0">
            <a:spAutoFit/>
          </a:bodyPr>
          <a:lstStyle/>
          <a:p>
            <a:r>
              <a:rPr lang="en-US" dirty="0"/>
              <a:t>Stages : Lors de l'inscription à un stage en personne, le système indique désormais le lieu. </a:t>
            </a:r>
          </a:p>
          <a:p>
            <a:endParaRPr lang="en-US" dirty="0"/>
          </a:p>
          <a:p>
            <a:r>
              <a:rPr lang="en-US" dirty="0"/>
              <a:t>Transferts : Lorsque vous demandez un transfert, vous pouvez sélectionner la position du joueur et indiquer s'il s'agit d'un essai, d'un affilié ou d'un import.  Lorsque le transfert est approuvé, le joueur sera mis en place correctement. </a:t>
            </a:r>
          </a:p>
          <a:p>
            <a:endParaRPr lang="en-US" dirty="0"/>
          </a:p>
          <a:p>
            <a:endParaRPr lang="en-US" i="1" dirty="0"/>
          </a:p>
          <a:p>
            <a:endParaRPr lang="en-CA" i="1" dirty="0"/>
          </a:p>
        </p:txBody>
      </p:sp>
    </p:spTree>
    <p:extLst>
      <p:ext uri="{BB962C8B-B14F-4D97-AF65-F5344CB8AC3E}">
        <p14:creationId xmlns:p14="http://schemas.microsoft.com/office/powerpoint/2010/main" val="40752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DÉPLOIEMENTS À VENIR</a:t>
            </a:r>
          </a:p>
        </p:txBody>
      </p:sp>
      <p:sp>
        <p:nvSpPr>
          <p:cNvPr id="3" name="Slide Number Placeholder 2"/>
          <p:cNvSpPr>
            <a:spLocks noGrp="1"/>
          </p:cNvSpPr>
          <p:nvPr>
            <p:ph type="sldNum" sz="quarter" idx="12"/>
          </p:nvPr>
        </p:nvSpPr>
        <p:spPr/>
        <p:txBody>
          <a:bodyPr/>
          <a:lstStyle/>
          <a:p>
            <a:fld id="{3C6FE9E3-59EF-3048-8248-7234B947BADA}" type="slidenum">
              <a:rPr lang="en-US" smtClean="0"/>
              <a:t>14</a:t>
            </a:fld>
            <a:endParaRPr lang="en-US" dirty="0"/>
          </a:p>
        </p:txBody>
      </p:sp>
      <p:sp>
        <p:nvSpPr>
          <p:cNvPr id="6" name="TextBox 5">
            <a:extLst>
              <a:ext uri="{FF2B5EF4-FFF2-40B4-BE49-F238E27FC236}">
                <a16:creationId xmlns:a16="http://schemas.microsoft.com/office/drawing/2014/main" id="{220AA7D5-4CB1-4AB8-83F0-B99F20719B29}"/>
              </a:ext>
            </a:extLst>
          </p:cNvPr>
          <p:cNvSpPr txBox="1"/>
          <p:nvPr/>
        </p:nvSpPr>
        <p:spPr>
          <a:xfrm>
            <a:off x="640080" y="1606656"/>
            <a:ext cx="11521440" cy="5047536"/>
          </a:xfrm>
          <a:prstGeom prst="rect">
            <a:avLst/>
          </a:prstGeom>
          <a:noFill/>
        </p:spPr>
        <p:txBody>
          <a:bodyPr wrap="square" rtlCol="0">
            <a:spAutoFit/>
          </a:bodyPr>
          <a:lstStyle/>
          <a:p>
            <a:r>
              <a:rPr lang="en-US" dirty="0"/>
              <a:t>Le prochain déploiement est prévu le mercredi 13 octobre entre 15h00 et 17h00.</a:t>
            </a:r>
          </a:p>
          <a:p>
            <a:endParaRPr lang="en-US" dirty="0"/>
          </a:p>
          <a:p>
            <a:endParaRPr lang="en-US" dirty="0"/>
          </a:p>
          <a:p>
            <a:pPr marL="342900" indent="-342900">
              <a:buFont typeface="Arial" panose="020B0604020202020204" pitchFamily="34" charset="0"/>
              <a:buChar char="•"/>
            </a:pPr>
            <a:r>
              <a:rPr lang="en-US" dirty="0"/>
              <a:t>Remboursement par un autre mode de paiement - lorsqu'il a été initialement payé par carte de crédit</a:t>
            </a:r>
          </a:p>
          <a:p>
            <a:pPr marL="342900" indent="-342900">
              <a:buFont typeface="Arial" panose="020B0604020202020204" pitchFamily="34" charset="0"/>
              <a:buChar char="•"/>
            </a:pPr>
            <a:r>
              <a:rPr lang="en-US" dirty="0"/>
              <a:t>Permettre de supprimer un paiement manuel</a:t>
            </a:r>
          </a:p>
          <a:p>
            <a:pPr marL="342900" indent="-342900">
              <a:buFont typeface="Arial" panose="020B0604020202020204" pitchFamily="34" charset="0"/>
              <a:buChar char="•"/>
            </a:pPr>
            <a:r>
              <a:rPr lang="en-US" dirty="0"/>
              <a:t>Rapport sur les listes d'attente</a:t>
            </a:r>
          </a:p>
          <a:p>
            <a:pPr marL="342900" indent="-342900">
              <a:buFont typeface="Arial" panose="020B0604020202020204" pitchFamily="34" charset="0"/>
              <a:buChar char="•"/>
            </a:pPr>
            <a:r>
              <a:rPr lang="en-US" dirty="0" err="1"/>
              <a:t>Afficher</a:t>
            </a:r>
            <a:r>
              <a:rPr lang="en-US" dirty="0"/>
              <a:t> </a:t>
            </a:r>
            <a:r>
              <a:rPr lang="en-US" dirty="0" err="1"/>
              <a:t>l'inscription</a:t>
            </a:r>
            <a:r>
              <a:rPr lang="en-US" dirty="0"/>
              <a:t> de la clinique dans l'onglet de qualification du profil du membre</a:t>
            </a:r>
          </a:p>
          <a:p>
            <a:pPr marL="342900" indent="-342900">
              <a:buFont typeface="Arial" panose="020B0604020202020204" pitchFamily="34" charset="0"/>
              <a:buChar char="•"/>
            </a:pPr>
            <a:r>
              <a:rPr lang="en-US" dirty="0"/>
              <a:t>Afficher la qualification dans cahier </a:t>
            </a:r>
            <a:r>
              <a:rPr lang="en-US" dirty="0" err="1"/>
              <a:t>d’équipe</a:t>
            </a:r>
            <a:r>
              <a:rPr lang="en-US" dirty="0"/>
              <a:t> pour le joueur</a:t>
            </a:r>
          </a:p>
          <a:p>
            <a:pPr marL="342900" indent="-342900">
              <a:buFont typeface="Arial" panose="020B0604020202020204" pitchFamily="34" charset="0"/>
              <a:buChar char="•"/>
            </a:pPr>
            <a:r>
              <a:rPr lang="en-US" dirty="0"/>
              <a:t>Suspension</a:t>
            </a:r>
          </a:p>
          <a:p>
            <a:pPr marL="342900" indent="-342900">
              <a:buFont typeface="Arial" panose="020B0604020202020204" pitchFamily="34" charset="0"/>
              <a:buChar char="•"/>
            </a:pPr>
            <a:r>
              <a:rPr lang="en-US" dirty="0"/>
              <a:t>Appels</a:t>
            </a:r>
          </a:p>
          <a:p>
            <a:endParaRPr lang="en-US" dirty="0"/>
          </a:p>
          <a:p>
            <a:endParaRPr lang="en-US" i="1" dirty="0"/>
          </a:p>
          <a:p>
            <a:endParaRPr lang="en-CA" i="1" dirty="0"/>
          </a:p>
        </p:txBody>
      </p:sp>
    </p:spTree>
    <p:extLst>
      <p:ext uri="{BB962C8B-B14F-4D97-AF65-F5344CB8AC3E}">
        <p14:creationId xmlns:p14="http://schemas.microsoft.com/office/powerpoint/2010/main" val="284264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DROP-IN TRAINING - Greffier du MHA</a:t>
            </a:r>
          </a:p>
        </p:txBody>
      </p:sp>
      <p:sp>
        <p:nvSpPr>
          <p:cNvPr id="3" name="Slide Number Placeholder 2"/>
          <p:cNvSpPr>
            <a:spLocks noGrp="1"/>
          </p:cNvSpPr>
          <p:nvPr>
            <p:ph type="sldNum" sz="quarter" idx="12"/>
          </p:nvPr>
        </p:nvSpPr>
        <p:spPr/>
        <p:txBody>
          <a:bodyPr/>
          <a:lstStyle/>
          <a:p>
            <a:fld id="{3C6FE9E3-59EF-3048-8248-7234B947BADA}" type="slidenum">
              <a:rPr lang="en-US" smtClean="0"/>
              <a:t>15</a:t>
            </a:fld>
            <a:endParaRPr lang="en-US" dirty="0"/>
          </a:p>
        </p:txBody>
      </p:sp>
      <p:sp>
        <p:nvSpPr>
          <p:cNvPr id="6" name="TextBox 5">
            <a:extLst>
              <a:ext uri="{FF2B5EF4-FFF2-40B4-BE49-F238E27FC236}">
                <a16:creationId xmlns:a16="http://schemas.microsoft.com/office/drawing/2014/main" id="{220AA7D5-4CB1-4AB8-83F0-B99F20719B29}"/>
              </a:ext>
            </a:extLst>
          </p:cNvPr>
          <p:cNvSpPr txBox="1"/>
          <p:nvPr/>
        </p:nvSpPr>
        <p:spPr>
          <a:xfrm>
            <a:off x="640080" y="1606656"/>
            <a:ext cx="11521440" cy="5755422"/>
          </a:xfrm>
          <a:prstGeom prst="rect">
            <a:avLst/>
          </a:prstGeom>
          <a:noFill/>
        </p:spPr>
        <p:txBody>
          <a:bodyPr wrap="square" rtlCol="0">
            <a:spAutoFit/>
          </a:bodyPr>
          <a:lstStyle/>
          <a:p>
            <a:r>
              <a:rPr lang="en-US" dirty="0" err="1"/>
              <a:t>Spordle</a:t>
            </a:r>
            <a:r>
              <a:rPr lang="en-US" dirty="0"/>
              <a:t> organisera une session de formation sans rendez-vous pour les </a:t>
            </a:r>
            <a:r>
              <a:rPr lang="en-US" dirty="0" err="1"/>
              <a:t>registraires</a:t>
            </a:r>
            <a:r>
              <a:rPr lang="en-US" dirty="0"/>
              <a:t> AHM </a:t>
            </a:r>
            <a:r>
              <a:rPr lang="en-US" dirty="0" err="1"/>
              <a:t>en</a:t>
            </a:r>
            <a:r>
              <a:rPr lang="en-US" dirty="0"/>
              <a:t> </a:t>
            </a:r>
            <a:r>
              <a:rPr lang="en-US" dirty="0" err="1"/>
              <a:t>anglais</a:t>
            </a:r>
            <a:r>
              <a:rPr lang="en-US" dirty="0"/>
              <a:t>.</a:t>
            </a:r>
          </a:p>
          <a:p>
            <a:endParaRPr lang="en-US" dirty="0"/>
          </a:p>
          <a:p>
            <a:endParaRPr lang="en-US" dirty="0"/>
          </a:p>
          <a:p>
            <a:pPr marL="342900" indent="-342900">
              <a:buFont typeface="Arial" panose="020B0604020202020204" pitchFamily="34" charset="0"/>
              <a:buChar char="•"/>
            </a:pPr>
            <a:r>
              <a:rPr lang="en-US" dirty="0"/>
              <a:t>Quand : Jeudi 14 octobre 2021</a:t>
            </a:r>
          </a:p>
          <a:p>
            <a:pPr marL="342900" indent="-342900">
              <a:buFont typeface="Arial" panose="020B0604020202020204" pitchFamily="34" charset="0"/>
              <a:buChar char="•"/>
            </a:pPr>
            <a:r>
              <a:rPr lang="en-US" dirty="0"/>
              <a:t>Heure : 19h00 à 20h30</a:t>
            </a:r>
          </a:p>
          <a:p>
            <a:pPr marL="342900" indent="-342900">
              <a:buFont typeface="Arial" panose="020B0604020202020204" pitchFamily="34" charset="0"/>
              <a:buChar char="•"/>
            </a:pPr>
            <a:r>
              <a:rPr lang="en-US" dirty="0"/>
              <a:t>Sujet : Rosters</a:t>
            </a:r>
          </a:p>
          <a:p>
            <a:pPr marL="342900" indent="-342900">
              <a:buFont typeface="Arial" panose="020B0604020202020204" pitchFamily="34" charset="0"/>
              <a:buChar char="•"/>
            </a:pPr>
            <a:r>
              <a:rPr lang="en-US" dirty="0"/>
              <a:t>Emplacement : Zoom</a:t>
            </a:r>
          </a:p>
          <a:p>
            <a:endParaRPr lang="en-US" dirty="0"/>
          </a:p>
          <a:p>
            <a:r>
              <a:rPr lang="en-US" dirty="0"/>
              <a:t>Rejoindre la réunion Zoom</a:t>
            </a:r>
          </a:p>
          <a:p>
            <a:endParaRPr lang="en-US" dirty="0"/>
          </a:p>
          <a:p>
            <a:endParaRPr lang="en-US" dirty="0"/>
          </a:p>
          <a:p>
            <a:r>
              <a:rPr lang="en-US" dirty="0"/>
              <a:t>ID de la réunion : 899 8962 7800</a:t>
            </a:r>
          </a:p>
          <a:p>
            <a:r>
              <a:rPr lang="en-US" dirty="0"/>
              <a:t>Code d'accès : 414519</a:t>
            </a:r>
          </a:p>
          <a:p>
            <a:endParaRPr lang="en-US" dirty="0"/>
          </a:p>
          <a:p>
            <a:endParaRPr lang="en-CA" i="1" dirty="0"/>
          </a:p>
        </p:txBody>
      </p:sp>
    </p:spTree>
    <p:extLst>
      <p:ext uri="{BB962C8B-B14F-4D97-AF65-F5344CB8AC3E}">
        <p14:creationId xmlns:p14="http://schemas.microsoft.com/office/powerpoint/2010/main" val="404219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HCR 3.0 STATS</a:t>
            </a:r>
          </a:p>
        </p:txBody>
      </p:sp>
      <p:sp>
        <p:nvSpPr>
          <p:cNvPr id="3" name="Slide Number Placeholder 2"/>
          <p:cNvSpPr>
            <a:spLocks noGrp="1"/>
          </p:cNvSpPr>
          <p:nvPr>
            <p:ph type="sldNum" sz="quarter" idx="12"/>
          </p:nvPr>
        </p:nvSpPr>
        <p:spPr/>
        <p:txBody>
          <a:bodyPr/>
          <a:lstStyle/>
          <a:p>
            <a:fld id="{3C6FE9E3-59EF-3048-8248-7234B947BADA}" type="slidenum">
              <a:rPr lang="en-US" smtClean="0"/>
              <a:t>16</a:t>
            </a:fld>
            <a:endParaRPr lang="en-US" dirty="0"/>
          </a:p>
        </p:txBody>
      </p:sp>
      <p:sp>
        <p:nvSpPr>
          <p:cNvPr id="6" name="TextBox 5">
            <a:extLst>
              <a:ext uri="{FF2B5EF4-FFF2-40B4-BE49-F238E27FC236}">
                <a16:creationId xmlns:a16="http://schemas.microsoft.com/office/drawing/2014/main" id="{220AA7D5-4CB1-4AB8-83F0-B99F20719B29}"/>
              </a:ext>
            </a:extLst>
          </p:cNvPr>
          <p:cNvSpPr txBox="1"/>
          <p:nvPr/>
        </p:nvSpPr>
        <p:spPr>
          <a:xfrm>
            <a:off x="640080" y="1606656"/>
            <a:ext cx="5445034" cy="5401479"/>
          </a:xfrm>
          <a:prstGeom prst="rect">
            <a:avLst/>
          </a:prstGeom>
          <a:noFill/>
        </p:spPr>
        <p:txBody>
          <a:bodyPr wrap="square" rtlCol="0">
            <a:spAutoFit/>
          </a:bodyPr>
          <a:lstStyle/>
          <a:p>
            <a:r>
              <a:rPr lang="en-US" dirty="0"/>
              <a:t>Statistiques HCR 3.0 - juin à octobre</a:t>
            </a:r>
          </a:p>
          <a:p>
            <a:endParaRPr lang="en-US" dirty="0"/>
          </a:p>
          <a:p>
            <a:r>
              <a:rPr lang="en-US" dirty="0" err="1"/>
              <a:t>Nombre</a:t>
            </a:r>
            <a:r>
              <a:rPr lang="en-US" dirty="0"/>
              <a:t> </a:t>
            </a:r>
            <a:r>
              <a:rPr lang="en-US" dirty="0" err="1"/>
              <a:t>d'inscriptions</a:t>
            </a:r>
            <a:r>
              <a:rPr lang="en-US" dirty="0"/>
              <a:t> : 312,008</a:t>
            </a:r>
          </a:p>
          <a:p>
            <a:endParaRPr lang="en-US" dirty="0"/>
          </a:p>
          <a:p>
            <a:r>
              <a:rPr lang="en-US" dirty="0"/>
              <a:t>Nombre d'équipes créées : 30,667 </a:t>
            </a:r>
          </a:p>
          <a:p>
            <a:r>
              <a:rPr lang="en-US" dirty="0"/>
              <a:t> </a:t>
            </a:r>
          </a:p>
          <a:p>
            <a:r>
              <a:rPr lang="en-US" dirty="0"/>
              <a:t>Nombre de Stages créées : 1904</a:t>
            </a:r>
          </a:p>
          <a:p>
            <a:endParaRPr lang="en-US" dirty="0"/>
          </a:p>
          <a:p>
            <a:r>
              <a:rPr lang="en-US" dirty="0"/>
              <a:t>Transferts effectués par mois :</a:t>
            </a:r>
            <a:br>
              <a:rPr lang="en-US" dirty="0"/>
            </a:br>
            <a:r>
              <a:rPr lang="en-US" dirty="0"/>
              <a:t>	Juin : 3833</a:t>
            </a:r>
          </a:p>
          <a:p>
            <a:r>
              <a:rPr lang="en-US" dirty="0"/>
              <a:t>	Juillet : 6083</a:t>
            </a:r>
          </a:p>
          <a:p>
            <a:r>
              <a:rPr lang="en-US" dirty="0"/>
              <a:t>	Août : 13204</a:t>
            </a:r>
          </a:p>
          <a:p>
            <a:r>
              <a:rPr lang="en-US" dirty="0"/>
              <a:t>	Septembre : 32735</a:t>
            </a:r>
          </a:p>
          <a:p>
            <a:r>
              <a:rPr lang="en-US" dirty="0"/>
              <a:t>	Octobre : 8319 </a:t>
            </a:r>
            <a:endParaRPr lang="en-US" i="1" dirty="0"/>
          </a:p>
          <a:p>
            <a:endParaRPr lang="en-CA" i="1" dirty="0"/>
          </a:p>
        </p:txBody>
      </p:sp>
      <p:sp>
        <p:nvSpPr>
          <p:cNvPr id="4" name="Rectangle 3">
            <a:extLst>
              <a:ext uri="{FF2B5EF4-FFF2-40B4-BE49-F238E27FC236}">
                <a16:creationId xmlns:a16="http://schemas.microsoft.com/office/drawing/2014/main" id="{28D3981C-3461-4859-B44C-0B70CF1F9519}"/>
              </a:ext>
            </a:extLst>
          </p:cNvPr>
          <p:cNvSpPr/>
          <p:nvPr/>
        </p:nvSpPr>
        <p:spPr>
          <a:xfrm>
            <a:off x="4985658" y="1894114"/>
            <a:ext cx="6487886" cy="3929743"/>
          </a:xfrm>
          <a:prstGeom prst="rect">
            <a:avLst/>
          </a:prstGeom>
          <a:blipFill>
            <a:blip r:embed="rId3"/>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5517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6CD1-90CE-4DB6-8A28-72329F9F9828}"/>
              </a:ext>
            </a:extLst>
          </p:cNvPr>
          <p:cNvSpPr>
            <a:spLocks noGrp="1"/>
          </p:cNvSpPr>
          <p:nvPr>
            <p:ph type="ctrTitle"/>
          </p:nvPr>
        </p:nvSpPr>
        <p:spPr/>
        <p:txBody>
          <a:bodyPr/>
          <a:lstStyle/>
          <a:p>
            <a:pPr algn="r"/>
            <a:r>
              <a:rPr lang="en-US" dirty="0"/>
              <a:t>HCR 3.0 - Bulletin d'information </a:t>
            </a:r>
            <a:endParaRPr lang="en-CA" dirty="0"/>
          </a:p>
        </p:txBody>
      </p:sp>
    </p:spTree>
    <p:extLst>
      <p:ext uri="{BB962C8B-B14F-4D97-AF65-F5344CB8AC3E}">
        <p14:creationId xmlns:p14="http://schemas.microsoft.com/office/powerpoint/2010/main" val="126333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Mise à jour HCR 3.0</a:t>
            </a:r>
          </a:p>
        </p:txBody>
      </p:sp>
      <p:sp>
        <p:nvSpPr>
          <p:cNvPr id="3" name="Slide Number Placeholder 2"/>
          <p:cNvSpPr>
            <a:spLocks noGrp="1"/>
          </p:cNvSpPr>
          <p:nvPr>
            <p:ph type="sldNum" sz="quarter" idx="12"/>
          </p:nvPr>
        </p:nvSpPr>
        <p:spPr/>
        <p:txBody>
          <a:bodyPr/>
          <a:lstStyle/>
          <a:p>
            <a:fld id="{3C6FE9E3-59EF-3048-8248-7234B947BADA}" type="slidenum">
              <a:rPr lang="en-US" smtClean="0"/>
              <a:t>2</a:t>
            </a:fld>
            <a:endParaRPr lang="en-US" dirty="0"/>
          </a:p>
        </p:txBody>
      </p:sp>
      <p:graphicFrame>
        <p:nvGraphicFramePr>
          <p:cNvPr id="8" name="Table 8">
            <a:extLst>
              <a:ext uri="{FF2B5EF4-FFF2-40B4-BE49-F238E27FC236}">
                <a16:creationId xmlns:a16="http://schemas.microsoft.com/office/drawing/2014/main" id="{4EB2B18D-D016-47C5-AC35-8E73ABB01684}"/>
              </a:ext>
            </a:extLst>
          </p:cNvPr>
          <p:cNvGraphicFramePr>
            <a:graphicFrameLocks noGrp="1"/>
          </p:cNvGraphicFramePr>
          <p:nvPr>
            <p:extLst>
              <p:ext uri="{D42A27DB-BD31-4B8C-83A1-F6EECF244321}">
                <p14:modId xmlns:p14="http://schemas.microsoft.com/office/powerpoint/2010/main" val="3265914680"/>
              </p:ext>
            </p:extLst>
          </p:nvPr>
        </p:nvGraphicFramePr>
        <p:xfrm>
          <a:off x="640080" y="1840067"/>
          <a:ext cx="3692432" cy="33223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900829">
                  <a:extLst>
                    <a:ext uri="{9D8B030D-6E8A-4147-A177-3AD203B41FA5}">
                      <a16:colId xmlns:a16="http://schemas.microsoft.com/office/drawing/2014/main" val="421398895"/>
                    </a:ext>
                  </a:extLst>
                </a:gridCol>
                <a:gridCol w="791603">
                  <a:extLst>
                    <a:ext uri="{9D8B030D-6E8A-4147-A177-3AD203B41FA5}">
                      <a16:colId xmlns:a16="http://schemas.microsoft.com/office/drawing/2014/main" val="3258128325"/>
                    </a:ext>
                  </a:extLst>
                </a:gridCol>
              </a:tblGrid>
              <a:tr h="1376012">
                <a:tc>
                  <a:txBody>
                    <a:bodyPr/>
                    <a:lstStyle/>
                    <a:p>
                      <a:pPr algn="l"/>
                      <a:endParaRPr lang="en-US" sz="1400" b="0" dirty="0">
                        <a:solidFill>
                          <a:schemeClr val="tx1"/>
                        </a:solidFill>
                        <a:latin typeface="Open Sans"/>
                      </a:endParaRPr>
                    </a:p>
                    <a:p>
                      <a:pPr algn="l"/>
                      <a:r>
                        <a:rPr lang="en-US" sz="1400" b="0" dirty="0">
                          <a:solidFill>
                            <a:schemeClr val="tx1"/>
                          </a:solidFill>
                          <a:latin typeface="Open Sans"/>
                        </a:rPr>
                        <a:t>Thèmes clés</a:t>
                      </a:r>
                    </a:p>
                    <a:p>
                      <a:pPr algn="l"/>
                      <a:endParaRPr lang="en-US" sz="1400" b="0" dirty="0">
                        <a:solidFill>
                          <a:schemeClr val="tx1"/>
                        </a:solidFill>
                        <a:latin typeface="Open Sans"/>
                      </a:endParaRPr>
                    </a:p>
                    <a:p>
                      <a:pPr algn="l"/>
                      <a:r>
                        <a:rPr lang="en-US" sz="1400" b="0" dirty="0">
                          <a:solidFill>
                            <a:schemeClr val="tx1"/>
                          </a:solidFill>
                          <a:latin typeface="Open Sans"/>
                        </a:rPr>
                        <a:t>Améliorations </a:t>
                      </a:r>
                    </a:p>
                    <a:p>
                      <a:pPr algn="l"/>
                      <a:endParaRPr lang="en-US" sz="1400" b="0" dirty="0">
                        <a:solidFill>
                          <a:schemeClr val="tx1"/>
                        </a:solidFill>
                        <a:latin typeface="Open Sans"/>
                      </a:endParaRPr>
                    </a:p>
                    <a:p>
                      <a:pPr algn="l"/>
                      <a:r>
                        <a:rPr lang="en-US" sz="1400" b="0" dirty="0">
                          <a:solidFill>
                            <a:schemeClr val="tx1"/>
                          </a:solidFill>
                          <a:latin typeface="Open Sans"/>
                        </a:rPr>
                        <a:t>Déploiements à venir</a:t>
                      </a:r>
                    </a:p>
                    <a:p>
                      <a:pPr algn="l"/>
                      <a:endParaRPr lang="en-CA" sz="1400" b="0" dirty="0">
                        <a:solidFill>
                          <a:schemeClr val="tx1"/>
                        </a:solidFill>
                        <a:latin typeface="Open Sans"/>
                      </a:endParaRPr>
                    </a:p>
                  </a:txBody>
                  <a:tcPr anchor="ctr">
                    <a:lnL w="285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CA" sz="1400" b="0" dirty="0">
                        <a:solidFill>
                          <a:schemeClr val="tx1"/>
                        </a:solidFill>
                        <a:latin typeface="Open Sans"/>
                      </a:endParaRPr>
                    </a:p>
                  </a:txBody>
                  <a:tcPr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0404906"/>
                  </a:ext>
                </a:extLst>
              </a:tr>
              <a:tr h="449850">
                <a:tc>
                  <a:txBody>
                    <a:bodyPr/>
                    <a:lstStyle/>
                    <a:p>
                      <a:pPr marL="0" algn="l" defTabSz="587822" rtl="0" eaLnBrk="1" latinLnBrk="0" hangingPunct="1"/>
                      <a:r>
                        <a:rPr lang="en-US" sz="1400" b="0" kern="1200" dirty="0">
                          <a:solidFill>
                            <a:schemeClr val="tx1"/>
                          </a:solidFill>
                          <a:latin typeface="Open Sans"/>
                          <a:ea typeface="+mn-ea"/>
                          <a:cs typeface="+mn-cs"/>
                        </a:rPr>
                        <a:t>Formation sans rendez-vous</a:t>
                      </a:r>
                    </a:p>
                    <a:p>
                      <a:pPr marL="0" algn="l" defTabSz="587822" rtl="0" eaLnBrk="1" latinLnBrk="0" hangingPunct="1"/>
                      <a:endParaRPr lang="en-CA" sz="1400" b="0" kern="1200" dirty="0">
                        <a:solidFill>
                          <a:schemeClr val="tx1"/>
                        </a:solidFill>
                        <a:latin typeface="Open Sans"/>
                        <a:ea typeface="+mn-ea"/>
                        <a:cs typeface="+mn-cs"/>
                      </a:endParaRPr>
                    </a:p>
                  </a:txBody>
                  <a:tcPr anchor="ctr">
                    <a:lnL w="285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CA" sz="1400" b="0" dirty="0">
                        <a:solidFill>
                          <a:schemeClr val="tx1"/>
                        </a:solidFill>
                        <a:latin typeface="Open Sans"/>
                      </a:endParaRPr>
                    </a:p>
                  </a:txBody>
                  <a:tcPr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315238"/>
                  </a:ext>
                </a:extLst>
              </a:tr>
              <a:tr h="264618">
                <a:tc>
                  <a:txBody>
                    <a:bodyPr/>
                    <a:lstStyle/>
                    <a:p>
                      <a:pPr marL="0" algn="l" defTabSz="587822" rtl="0" eaLnBrk="1" latinLnBrk="0" hangingPunct="1"/>
                      <a:r>
                        <a:rPr lang="en-US" sz="1400" b="0" kern="1200" dirty="0">
                          <a:solidFill>
                            <a:schemeClr val="tx1"/>
                          </a:solidFill>
                          <a:latin typeface="Open Sans"/>
                          <a:ea typeface="+mn-ea"/>
                          <a:cs typeface="+mn-cs"/>
                        </a:rPr>
                        <a:t>HCR 3.0 Stats</a:t>
                      </a:r>
                      <a:endParaRPr lang="en-CA" sz="1400" b="0" kern="1200" dirty="0">
                        <a:solidFill>
                          <a:schemeClr val="tx1"/>
                        </a:solidFill>
                        <a:latin typeface="Open Sans"/>
                        <a:ea typeface="+mn-ea"/>
                        <a:cs typeface="+mn-cs"/>
                      </a:endParaRPr>
                    </a:p>
                  </a:txBody>
                  <a:tcPr anchor="ctr">
                    <a:lnL w="285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CA" sz="1400" b="0" dirty="0">
                        <a:solidFill>
                          <a:schemeClr val="tx1"/>
                        </a:solidFill>
                        <a:latin typeface="Open Sans"/>
                      </a:endParaRPr>
                    </a:p>
                  </a:txBody>
                  <a:tcPr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663389"/>
                  </a:ext>
                </a:extLst>
              </a:tr>
              <a:tr h="0">
                <a:tc>
                  <a:txBody>
                    <a:bodyPr/>
                    <a:lstStyle/>
                    <a:p>
                      <a:endParaRPr lang="en-CA" sz="1400" dirty="0">
                        <a:solidFill>
                          <a:schemeClr val="tx1"/>
                        </a:solidFill>
                        <a:latin typeface="Open Sans"/>
                      </a:endParaRPr>
                    </a:p>
                  </a:txBody>
                  <a:tcPr anchor="ctr">
                    <a:lnL w="285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CA" sz="1400" dirty="0">
                        <a:solidFill>
                          <a:schemeClr val="tx1"/>
                        </a:solidFill>
                        <a:latin typeface="Open Sans"/>
                      </a:endParaRPr>
                    </a:p>
                  </a:txBody>
                  <a:tcPr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2405934"/>
                  </a:ext>
                </a:extLst>
              </a:tr>
              <a:tr h="264618">
                <a:tc>
                  <a:txBody>
                    <a:bodyPr/>
                    <a:lstStyle/>
                    <a:p>
                      <a:endParaRPr lang="en-CA" sz="1400" dirty="0">
                        <a:solidFill>
                          <a:schemeClr val="tx1"/>
                        </a:solidFill>
                        <a:latin typeface="Open Sans"/>
                      </a:endParaRPr>
                    </a:p>
                  </a:txBody>
                  <a:tcPr anchor="ctr">
                    <a:lnL w="285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CA" sz="1400" dirty="0">
                        <a:solidFill>
                          <a:schemeClr val="tx1"/>
                        </a:solidFill>
                        <a:latin typeface="Open Sans"/>
                      </a:endParaRPr>
                    </a:p>
                  </a:txBody>
                  <a:tcPr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6717974"/>
                  </a:ext>
                </a:extLst>
              </a:tr>
              <a:tr h="264618">
                <a:tc>
                  <a:txBody>
                    <a:bodyPr/>
                    <a:lstStyle/>
                    <a:p>
                      <a:endParaRPr lang="en-CA" sz="1400" dirty="0">
                        <a:solidFill>
                          <a:schemeClr val="tx1"/>
                        </a:solidFill>
                        <a:latin typeface="Open Sans"/>
                      </a:endParaRPr>
                    </a:p>
                  </a:txBody>
                  <a:tcPr anchor="ctr">
                    <a:lnL w="285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CA" sz="1400" dirty="0">
                        <a:solidFill>
                          <a:schemeClr val="tx1"/>
                        </a:solidFill>
                        <a:latin typeface="Open Sans"/>
                      </a:endParaRPr>
                    </a:p>
                  </a:txBody>
                  <a:tcPr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010764"/>
                  </a:ext>
                </a:extLst>
              </a:tr>
            </a:tbl>
          </a:graphicData>
        </a:graphic>
      </p:graphicFrame>
      <p:cxnSp>
        <p:nvCxnSpPr>
          <p:cNvPr id="10" name="Straight Connector 9">
            <a:extLst>
              <a:ext uri="{FF2B5EF4-FFF2-40B4-BE49-F238E27FC236}">
                <a16:creationId xmlns:a16="http://schemas.microsoft.com/office/drawing/2014/main" id="{D1CEAA53-81C2-40C5-B4F0-0B308E6964B0}"/>
              </a:ext>
            </a:extLst>
          </p:cNvPr>
          <p:cNvCxnSpPr>
            <a:cxnSpLocks/>
          </p:cNvCxnSpPr>
          <p:nvPr/>
        </p:nvCxnSpPr>
        <p:spPr>
          <a:xfrm>
            <a:off x="640080" y="1345899"/>
            <a:ext cx="11521440" cy="0"/>
          </a:xfrm>
          <a:prstGeom prst="line">
            <a:avLst/>
          </a:prstGeom>
          <a:ln w="28575">
            <a:solidFill>
              <a:srgbClr val="BA312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399DDD-23D9-4CD7-A335-D69F8425AAAF}"/>
              </a:ext>
            </a:extLst>
          </p:cNvPr>
          <p:cNvSpPr txBox="1"/>
          <p:nvPr/>
        </p:nvSpPr>
        <p:spPr>
          <a:xfrm>
            <a:off x="5237567" y="1934267"/>
            <a:ext cx="6878443" cy="446276"/>
          </a:xfrm>
          <a:prstGeom prst="rect">
            <a:avLst/>
          </a:prstGeom>
          <a:noFill/>
        </p:spPr>
        <p:txBody>
          <a:bodyPr wrap="square" rtlCol="0">
            <a:spAutoFit/>
          </a:bodyPr>
          <a:lstStyle/>
          <a:p>
            <a:pPr algn="ctr"/>
            <a:r>
              <a:rPr lang="en-US" dirty="0">
                <a:latin typeface="Open Sans"/>
              </a:rPr>
              <a:t>Thèmes clés de cette lettre d'information</a:t>
            </a:r>
            <a:endParaRPr lang="en-CA" dirty="0">
              <a:latin typeface="Open Sans"/>
            </a:endParaRPr>
          </a:p>
        </p:txBody>
      </p:sp>
      <p:cxnSp>
        <p:nvCxnSpPr>
          <p:cNvPr id="12" name="Straight Connector 11">
            <a:extLst>
              <a:ext uri="{FF2B5EF4-FFF2-40B4-BE49-F238E27FC236}">
                <a16:creationId xmlns:a16="http://schemas.microsoft.com/office/drawing/2014/main" id="{10CF233B-CB10-4174-8971-281BDC72959D}"/>
              </a:ext>
            </a:extLst>
          </p:cNvPr>
          <p:cNvCxnSpPr>
            <a:cxnSpLocks/>
          </p:cNvCxnSpPr>
          <p:nvPr/>
        </p:nvCxnSpPr>
        <p:spPr>
          <a:xfrm>
            <a:off x="4453718" y="1815152"/>
            <a:ext cx="0" cy="531375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9C42182-5AEC-4947-9426-109CD2BD5A86}"/>
              </a:ext>
            </a:extLst>
          </p:cNvPr>
          <p:cNvSpPr txBox="1"/>
          <p:nvPr/>
        </p:nvSpPr>
        <p:spPr>
          <a:xfrm>
            <a:off x="5237568" y="2405449"/>
            <a:ext cx="6709922" cy="2031325"/>
          </a:xfrm>
          <a:prstGeom prst="rect">
            <a:avLst/>
          </a:prstGeom>
          <a:noFill/>
          <a:ln w="28575">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US" sz="1400" dirty="0">
                <a:latin typeface="Open Sans"/>
              </a:rPr>
              <a:t>MON COMPTE - Dispenses</a:t>
            </a:r>
          </a:p>
          <a:p>
            <a:pPr marL="342900" indent="-342900">
              <a:buFont typeface="Arial" panose="020B0604020202020204" pitchFamily="34" charset="0"/>
              <a:buChar char="•"/>
            </a:pPr>
            <a:r>
              <a:rPr lang="en-US" sz="1400" dirty="0">
                <a:latin typeface="Open Sans"/>
              </a:rPr>
              <a:t>INSCRIPTION - Convertir une transaction manuelle en paiement en ligne</a:t>
            </a:r>
          </a:p>
          <a:p>
            <a:pPr marL="342900" indent="-342900">
              <a:buFont typeface="Arial" panose="020B0604020202020204" pitchFamily="34" charset="0"/>
              <a:buChar char="•"/>
            </a:pPr>
            <a:r>
              <a:rPr lang="da-DK" sz="1400" dirty="0">
                <a:latin typeface="Open Sans"/>
              </a:rPr>
              <a:t>inscription - Annulation de l'inscription d'un enfant trop âgé ou trop jeune</a:t>
            </a:r>
          </a:p>
          <a:p>
            <a:pPr marL="342900" indent="-342900">
              <a:buFont typeface="Arial" panose="020B0604020202020204" pitchFamily="34" charset="0"/>
              <a:buChar char="•"/>
            </a:pPr>
            <a:r>
              <a:rPr lang="en-US" sz="1400" dirty="0">
                <a:latin typeface="Open Sans"/>
              </a:rPr>
              <a:t>MEMBRE - Onglet Transaction</a:t>
            </a:r>
          </a:p>
          <a:p>
            <a:pPr marL="342900" indent="-342900">
              <a:buFont typeface="Arial" panose="020B0604020202020204" pitchFamily="34" charset="0"/>
              <a:buChar char="•"/>
            </a:pPr>
            <a:r>
              <a:rPr lang="en-US" sz="1400" dirty="0">
                <a:latin typeface="Open Sans"/>
              </a:rPr>
              <a:t>MEMBRE - Suspensions - avec permission seulement</a:t>
            </a:r>
          </a:p>
          <a:p>
            <a:pPr marL="342900" indent="-342900">
              <a:buFont typeface="Arial" panose="020B0604020202020204" pitchFamily="34" charset="0"/>
              <a:buChar char="•"/>
            </a:pPr>
            <a:r>
              <a:rPr lang="en-US" sz="1400" dirty="0">
                <a:latin typeface="Open Sans"/>
              </a:rPr>
              <a:t>ÉQUIPES - Liste PDF</a:t>
            </a:r>
          </a:p>
          <a:p>
            <a:pPr marL="342900" indent="-342900">
              <a:buFont typeface="Arial" panose="020B0604020202020204" pitchFamily="34" charset="0"/>
              <a:buChar char="•"/>
            </a:pPr>
            <a:r>
              <a:rPr lang="en-US" sz="1400" dirty="0" err="1">
                <a:latin typeface="Open Sans"/>
              </a:rPr>
              <a:t>ÉquipeS</a:t>
            </a:r>
            <a:r>
              <a:rPr lang="en-US" sz="1400" dirty="0">
                <a:latin typeface="Open Sans"/>
              </a:rPr>
              <a:t> - Transfert automatique - Basé sur les permissions seulement</a:t>
            </a:r>
          </a:p>
          <a:p>
            <a:pPr marL="342900" indent="-342900">
              <a:buFont typeface="Arial" panose="020B0604020202020204" pitchFamily="34" charset="0"/>
              <a:buChar char="•"/>
            </a:pPr>
            <a:r>
              <a:rPr lang="en-US" sz="1400" dirty="0">
                <a:latin typeface="Open Sans"/>
              </a:rPr>
              <a:t>STAGES- Annuler une inscription à une clinique</a:t>
            </a:r>
          </a:p>
          <a:p>
            <a:pPr marL="342900" indent="-342900">
              <a:buFont typeface="Arial" panose="020B0604020202020204" pitchFamily="34" charset="0"/>
              <a:buChar char="•"/>
            </a:pPr>
            <a:r>
              <a:rPr lang="en-US" sz="1400" dirty="0">
                <a:latin typeface="Open Sans"/>
              </a:rPr>
              <a:t>STAGES - Transfert vers une autre clinique</a:t>
            </a:r>
          </a:p>
        </p:txBody>
      </p:sp>
      <p:pic>
        <p:nvPicPr>
          <p:cNvPr id="19" name="Picture 18" descr="20161027_HockeyCanada_0057.jpg">
            <a:extLst>
              <a:ext uri="{FF2B5EF4-FFF2-40B4-BE49-F238E27FC236}">
                <a16:creationId xmlns:a16="http://schemas.microsoft.com/office/drawing/2014/main" id="{07314F83-551D-4407-89B8-CE70B6FA88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1784" y="5354062"/>
            <a:ext cx="2992726" cy="1429672"/>
          </a:xfrm>
          <a:prstGeom prst="rect">
            <a:avLst/>
          </a:prstGeom>
        </p:spPr>
      </p:pic>
      <p:sp>
        <p:nvSpPr>
          <p:cNvPr id="20" name="TextBox 19">
            <a:extLst>
              <a:ext uri="{FF2B5EF4-FFF2-40B4-BE49-F238E27FC236}">
                <a16:creationId xmlns:a16="http://schemas.microsoft.com/office/drawing/2014/main" id="{73093684-A3A5-4C9E-9DD1-53771BA0EE0B}"/>
              </a:ext>
            </a:extLst>
          </p:cNvPr>
          <p:cNvSpPr txBox="1"/>
          <p:nvPr/>
        </p:nvSpPr>
        <p:spPr>
          <a:xfrm>
            <a:off x="5237567" y="5066870"/>
            <a:ext cx="6878443" cy="446276"/>
          </a:xfrm>
          <a:prstGeom prst="rect">
            <a:avLst/>
          </a:prstGeom>
          <a:noFill/>
        </p:spPr>
        <p:txBody>
          <a:bodyPr wrap="square" rtlCol="0">
            <a:spAutoFit/>
          </a:bodyPr>
          <a:lstStyle/>
          <a:p>
            <a:pPr algn="ctr"/>
            <a:r>
              <a:rPr lang="en-US" dirty="0">
                <a:latin typeface="Open Sans"/>
              </a:rPr>
              <a:t>Liens et contacts clés</a:t>
            </a:r>
            <a:endParaRPr lang="en-CA" dirty="0">
              <a:latin typeface="Open Sans"/>
            </a:endParaRPr>
          </a:p>
        </p:txBody>
      </p:sp>
      <p:sp>
        <p:nvSpPr>
          <p:cNvPr id="21" name="TextBox 20">
            <a:extLst>
              <a:ext uri="{FF2B5EF4-FFF2-40B4-BE49-F238E27FC236}">
                <a16:creationId xmlns:a16="http://schemas.microsoft.com/office/drawing/2014/main" id="{43F032AA-7580-412A-A5AF-14CB8C85D0D7}"/>
              </a:ext>
            </a:extLst>
          </p:cNvPr>
          <p:cNvSpPr txBox="1"/>
          <p:nvPr/>
        </p:nvSpPr>
        <p:spPr>
          <a:xfrm>
            <a:off x="5237567" y="5538052"/>
            <a:ext cx="6878443" cy="954107"/>
          </a:xfrm>
          <a:prstGeom prst="rect">
            <a:avLst/>
          </a:prstGeom>
          <a:noFill/>
          <a:ln w="28575">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US" sz="1400" dirty="0">
                <a:latin typeface="Open Sans"/>
                <a:hlinkClick r:id="rId4">
                  <a:extLst>
                    <a:ext uri="{A12FA001-AC4F-418D-AE19-62706E023703}">
                      <ahyp:hlinkClr xmlns:ahyp="http://schemas.microsoft.com/office/drawing/2018/hyperlinkcolor" val="tx"/>
                    </a:ext>
                  </a:extLst>
                </a:hlinkClick>
              </a:rPr>
              <a:t>Guide de l'utilisateur HCR 3.0</a:t>
            </a:r>
            <a:endParaRPr lang="en-US" sz="1400" dirty="0">
              <a:latin typeface="Open Sans"/>
            </a:endParaRPr>
          </a:p>
          <a:p>
            <a:pPr marL="342900" indent="-342900">
              <a:buFont typeface="Arial" panose="020B0604020202020204" pitchFamily="34" charset="0"/>
              <a:buChar char="•"/>
            </a:pPr>
            <a:r>
              <a:rPr lang="en-CA" sz="1400" u="sng" dirty="0">
                <a:latin typeface="Open Sans"/>
                <a:hlinkClick r:id="rId5">
                  <a:extLst>
                    <a:ext uri="{A12FA001-AC4F-418D-AE19-62706E023703}">
                      <ahyp:hlinkClr xmlns:ahyp="http://schemas.microsoft.com/office/drawing/2018/hyperlinkcolor" val="tx"/>
                    </a:ext>
                  </a:extLst>
                </a:hlinkClick>
              </a:rPr>
              <a:t>HCR 3.0 Soutien</a:t>
            </a:r>
            <a:endParaRPr lang="en-CA" sz="1400" u="sng" dirty="0">
              <a:latin typeface="Open Sans"/>
            </a:endParaRPr>
          </a:p>
          <a:p>
            <a:pPr marL="342900" indent="-342900">
              <a:buFont typeface="Arial" panose="020B0604020202020204" pitchFamily="34" charset="0"/>
              <a:buChar char="•"/>
            </a:pPr>
            <a:r>
              <a:rPr lang="en-CA" sz="1400" dirty="0">
                <a:latin typeface="Open Sans"/>
              </a:rPr>
              <a:t>Nouvelle foire aux questions </a:t>
            </a:r>
            <a:r>
              <a:rPr lang="en-US" sz="1400">
                <a:latin typeface="Open Sans"/>
              </a:rPr>
              <a:t>- à venir</a:t>
            </a:r>
            <a:endParaRPr lang="en-CA" sz="1400" dirty="0">
              <a:latin typeface="Open Sans"/>
            </a:endParaRPr>
          </a:p>
          <a:p>
            <a:pPr marL="342900" indent="-342900">
              <a:buFont typeface="Arial" panose="020B0604020202020204" pitchFamily="34" charset="0"/>
              <a:buChar char="•"/>
            </a:pPr>
            <a:r>
              <a:rPr lang="en-US" sz="1400" dirty="0">
                <a:latin typeface="Open Sans"/>
              </a:rPr>
              <a:t>Rôles et autorisations - Bientôt disponible</a:t>
            </a:r>
          </a:p>
        </p:txBody>
      </p:sp>
    </p:spTree>
    <p:extLst>
      <p:ext uri="{BB962C8B-B14F-4D97-AF65-F5344CB8AC3E}">
        <p14:creationId xmlns:p14="http://schemas.microsoft.com/office/powerpoint/2010/main" val="380621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 COMPTE - Dispenses</a:t>
            </a:r>
          </a:p>
        </p:txBody>
      </p:sp>
      <p:sp>
        <p:nvSpPr>
          <p:cNvPr id="3" name="Slide Number Placeholder 2"/>
          <p:cNvSpPr>
            <a:spLocks noGrp="1"/>
          </p:cNvSpPr>
          <p:nvPr>
            <p:ph type="sldNum" sz="quarter" idx="12"/>
          </p:nvPr>
        </p:nvSpPr>
        <p:spPr/>
        <p:txBody>
          <a:bodyPr/>
          <a:lstStyle/>
          <a:p>
            <a:fld id="{3C6FE9E3-59EF-3048-8248-7234B947BADA}" type="slidenum">
              <a:rPr lang="en-US" smtClean="0"/>
              <a:t>3</a:t>
            </a:fld>
            <a:endParaRPr lang="en-US" dirty="0"/>
          </a:p>
        </p:txBody>
      </p:sp>
      <p:sp>
        <p:nvSpPr>
          <p:cNvPr id="5" name="Rectangle 4">
            <a:extLst>
              <a:ext uri="{FF2B5EF4-FFF2-40B4-BE49-F238E27FC236}">
                <a16:creationId xmlns:a16="http://schemas.microsoft.com/office/drawing/2014/main" id="{95B60B7A-C0C3-4716-BBFE-10B6566A9B99}"/>
              </a:ext>
            </a:extLst>
          </p:cNvPr>
          <p:cNvSpPr/>
          <p:nvPr/>
        </p:nvSpPr>
        <p:spPr>
          <a:xfrm>
            <a:off x="6770914" y="2220686"/>
            <a:ext cx="5290457" cy="4419600"/>
          </a:xfrm>
          <a:prstGeom prst="rect">
            <a:avLst/>
          </a:prstGeom>
          <a:blipFill>
            <a:blip r:embed="rId3"/>
            <a:stretch>
              <a:fillRect/>
            </a:stretch>
          </a:blipFill>
          <a:ln cap="sq">
            <a:solidFill>
              <a:srgbClr val="BA1317">
                <a:alpha val="99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220AA7D5-4CB1-4AB8-83F0-B99F20719B29}"/>
              </a:ext>
            </a:extLst>
          </p:cNvPr>
          <p:cNvSpPr txBox="1"/>
          <p:nvPr/>
        </p:nvSpPr>
        <p:spPr>
          <a:xfrm>
            <a:off x="947057" y="2514603"/>
            <a:ext cx="5638800" cy="4339650"/>
          </a:xfrm>
          <a:prstGeom prst="rect">
            <a:avLst/>
          </a:prstGeom>
          <a:noFill/>
        </p:spPr>
        <p:txBody>
          <a:bodyPr wrap="square" rtlCol="0">
            <a:spAutoFit/>
          </a:bodyPr>
          <a:lstStyle/>
          <a:p>
            <a:r>
              <a:rPr lang="en-US" dirty="0"/>
              <a:t>Si un membre a des Dispenses non signées, un message d'avertissement apparaîtra désormais lorsqu'il se connectera à Mon compte.  </a:t>
            </a:r>
          </a:p>
          <a:p>
            <a:endParaRPr lang="en-US" dirty="0"/>
          </a:p>
          <a:p>
            <a:r>
              <a:rPr lang="en-US" dirty="0"/>
              <a:t>Cet avertissement apparaîtra pour chaque facture comportant des Dispenses non signées. </a:t>
            </a:r>
          </a:p>
          <a:p>
            <a:endParaRPr lang="en-US" dirty="0"/>
          </a:p>
          <a:p>
            <a:r>
              <a:rPr lang="en-US" dirty="0"/>
              <a:t>Pour signer les Dispenses, cliquez sur le bouton Signer les Dispenses et vous serez guidé dans le processus de signature. </a:t>
            </a:r>
            <a:endParaRPr lang="en-CA" dirty="0"/>
          </a:p>
        </p:txBody>
      </p:sp>
    </p:spTree>
    <p:extLst>
      <p:ext uri="{BB962C8B-B14F-4D97-AF65-F5344CB8AC3E}">
        <p14:creationId xmlns:p14="http://schemas.microsoft.com/office/powerpoint/2010/main" val="90581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INSCRIPTION - Convertir une transaction manuelle en paiement en ligne</a:t>
            </a:r>
          </a:p>
        </p:txBody>
      </p:sp>
      <p:sp>
        <p:nvSpPr>
          <p:cNvPr id="3" name="Slide Number Placeholder 2"/>
          <p:cNvSpPr>
            <a:spLocks noGrp="1"/>
          </p:cNvSpPr>
          <p:nvPr>
            <p:ph type="sldNum" sz="quarter" idx="12"/>
          </p:nvPr>
        </p:nvSpPr>
        <p:spPr/>
        <p:txBody>
          <a:bodyPr/>
          <a:lstStyle/>
          <a:p>
            <a:fld id="{3C6FE9E3-59EF-3048-8248-7234B947BADA}" type="slidenum">
              <a:rPr lang="en-US" smtClean="0"/>
              <a:t>4</a:t>
            </a:fld>
            <a:endParaRPr lang="en-US" dirty="0"/>
          </a:p>
        </p:txBody>
      </p:sp>
      <p:sp>
        <p:nvSpPr>
          <p:cNvPr id="5" name="Rectangle 4">
            <a:extLst>
              <a:ext uri="{FF2B5EF4-FFF2-40B4-BE49-F238E27FC236}">
                <a16:creationId xmlns:a16="http://schemas.microsoft.com/office/drawing/2014/main" id="{95B60B7A-C0C3-4716-BBFE-10B6566A9B99}"/>
              </a:ext>
            </a:extLst>
          </p:cNvPr>
          <p:cNvSpPr/>
          <p:nvPr/>
        </p:nvSpPr>
        <p:spPr>
          <a:xfrm>
            <a:off x="881744" y="4788573"/>
            <a:ext cx="1816510" cy="1762592"/>
          </a:xfrm>
          <a:prstGeom prst="rect">
            <a:avLst/>
          </a:prstGeom>
          <a:blipFill>
            <a:blip r:embed="rId3"/>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220AA7D5-4CB1-4AB8-83F0-B99F20719B29}"/>
              </a:ext>
            </a:extLst>
          </p:cNvPr>
          <p:cNvSpPr txBox="1"/>
          <p:nvPr/>
        </p:nvSpPr>
        <p:spPr>
          <a:xfrm>
            <a:off x="762000" y="1606656"/>
            <a:ext cx="11399520" cy="2569934"/>
          </a:xfrm>
          <a:prstGeom prst="rect">
            <a:avLst/>
          </a:prstGeom>
          <a:noFill/>
        </p:spPr>
        <p:txBody>
          <a:bodyPr wrap="square" rtlCol="0">
            <a:spAutoFit/>
          </a:bodyPr>
          <a:lstStyle/>
          <a:p>
            <a:r>
              <a:rPr lang="en-US" dirty="0"/>
              <a:t>Les inscriptions manuelles non payées peuvent désormais être converties en paiements en ligne permettant aux parents de payer par carte de crédit via Mon compte. </a:t>
            </a:r>
          </a:p>
          <a:p>
            <a:endParaRPr lang="en-US" b="1" dirty="0"/>
          </a:p>
          <a:p>
            <a:r>
              <a:rPr lang="en-US" b="1" dirty="0"/>
              <a:t>Pour convertir la transaction : </a:t>
            </a:r>
            <a:r>
              <a:rPr lang="en-US" dirty="0"/>
              <a:t>Sélectionnez convertir en transactionnel dans la liste des options, Attachez-la à votre compte marchand, Sélectionnez ou Créez un compte pour le membre auquel envoyer la facture, confirmez la conversion. Un courriel sera envoyé au parent et la transaction sera disponible pour le paiement dans Mon compte. </a:t>
            </a:r>
            <a:endParaRPr lang="en-CA" dirty="0"/>
          </a:p>
        </p:txBody>
      </p:sp>
      <p:sp>
        <p:nvSpPr>
          <p:cNvPr id="7" name="Rectangle 6">
            <a:extLst>
              <a:ext uri="{FF2B5EF4-FFF2-40B4-BE49-F238E27FC236}">
                <a16:creationId xmlns:a16="http://schemas.microsoft.com/office/drawing/2014/main" id="{6AF2B484-F575-4ECE-BAB6-B30FA27001BE}"/>
              </a:ext>
            </a:extLst>
          </p:cNvPr>
          <p:cNvSpPr/>
          <p:nvPr/>
        </p:nvSpPr>
        <p:spPr>
          <a:xfrm>
            <a:off x="3077278" y="4816413"/>
            <a:ext cx="2169636" cy="1756515"/>
          </a:xfrm>
          <a:prstGeom prst="rect">
            <a:avLst/>
          </a:prstGeom>
          <a:blipFill>
            <a:blip r:embed="rId4"/>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43C47FDE-6ADB-4305-9634-CA3EF6208044}"/>
              </a:ext>
            </a:extLst>
          </p:cNvPr>
          <p:cNvSpPr/>
          <p:nvPr/>
        </p:nvSpPr>
        <p:spPr>
          <a:xfrm>
            <a:off x="9024257" y="4810336"/>
            <a:ext cx="2558142" cy="1762592"/>
          </a:xfrm>
          <a:prstGeom prst="rect">
            <a:avLst/>
          </a:prstGeom>
          <a:blipFill>
            <a:blip r:embed="rId5"/>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224B6A2-C271-46F3-9D1C-65B0C2513605}"/>
              </a:ext>
            </a:extLst>
          </p:cNvPr>
          <p:cNvSpPr/>
          <p:nvPr/>
        </p:nvSpPr>
        <p:spPr>
          <a:xfrm>
            <a:off x="5572087" y="4821225"/>
            <a:ext cx="3038517" cy="1762592"/>
          </a:xfrm>
          <a:prstGeom prst="rect">
            <a:avLst/>
          </a:prstGeom>
          <a:blipFill>
            <a:blip r:embed="rId6"/>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296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inscription - Annulation de </a:t>
            </a:r>
            <a:r>
              <a:rPr lang="en-US" dirty="0" err="1"/>
              <a:t>l'inscription</a:t>
            </a:r>
            <a:r>
              <a:rPr lang="en-US" dirty="0"/>
              <a:t> d'un enfant trop âgé ou trop jeune</a:t>
            </a:r>
          </a:p>
        </p:txBody>
      </p:sp>
      <p:sp>
        <p:nvSpPr>
          <p:cNvPr id="3" name="Slide Number Placeholder 2"/>
          <p:cNvSpPr>
            <a:spLocks noGrp="1"/>
          </p:cNvSpPr>
          <p:nvPr>
            <p:ph type="sldNum" sz="quarter" idx="12"/>
          </p:nvPr>
        </p:nvSpPr>
        <p:spPr/>
        <p:txBody>
          <a:bodyPr/>
          <a:lstStyle/>
          <a:p>
            <a:fld id="{3C6FE9E3-59EF-3048-8248-7234B947BADA}" type="slidenum">
              <a:rPr lang="en-US" smtClean="0"/>
              <a:t>5</a:t>
            </a:fld>
            <a:endParaRPr lang="en-US" dirty="0"/>
          </a:p>
        </p:txBody>
      </p:sp>
      <p:sp>
        <p:nvSpPr>
          <p:cNvPr id="5" name="Rectangle 4">
            <a:extLst>
              <a:ext uri="{FF2B5EF4-FFF2-40B4-BE49-F238E27FC236}">
                <a16:creationId xmlns:a16="http://schemas.microsoft.com/office/drawing/2014/main" id="{95B60B7A-C0C3-4716-BBFE-10B6566A9B99}"/>
              </a:ext>
            </a:extLst>
          </p:cNvPr>
          <p:cNvSpPr/>
          <p:nvPr/>
        </p:nvSpPr>
        <p:spPr>
          <a:xfrm>
            <a:off x="7522029" y="2220686"/>
            <a:ext cx="4147457" cy="4180114"/>
          </a:xfrm>
          <a:prstGeom prst="rect">
            <a:avLst/>
          </a:prstGeom>
          <a:blipFill>
            <a:blip r:embed="rId3"/>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220AA7D5-4CB1-4AB8-83F0-B99F20719B29}"/>
              </a:ext>
            </a:extLst>
          </p:cNvPr>
          <p:cNvSpPr txBox="1"/>
          <p:nvPr/>
        </p:nvSpPr>
        <p:spPr>
          <a:xfrm>
            <a:off x="762000" y="1893347"/>
            <a:ext cx="5638800" cy="5047536"/>
          </a:xfrm>
          <a:prstGeom prst="rect">
            <a:avLst/>
          </a:prstGeom>
          <a:noFill/>
        </p:spPr>
        <p:txBody>
          <a:bodyPr wrap="square" rtlCol="0">
            <a:spAutoFit/>
          </a:bodyPr>
          <a:lstStyle/>
          <a:p>
            <a:r>
              <a:rPr lang="en-US" dirty="0"/>
              <a:t>L'annulation des inscriptions pour les joueurs trop âgés ou trop jeunes est maintenant disponible. </a:t>
            </a:r>
            <a:r>
              <a:rPr lang="en-US" i="1" dirty="0"/>
              <a:t>Par défaut, le système vous montrera toujours la liste des forfaits pour l'âge du joueur.</a:t>
            </a:r>
            <a:r>
              <a:rPr lang="en-US" dirty="0"/>
              <a:t>   </a:t>
            </a:r>
          </a:p>
          <a:p>
            <a:endParaRPr lang="en-US" dirty="0"/>
          </a:p>
          <a:p>
            <a:r>
              <a:rPr lang="en-US" dirty="0"/>
              <a:t>Pour sélectionner un forfait pour les joueurs ayant un âge supérieur ou inférieur à la moyenne, cochez la case à côté de </a:t>
            </a:r>
            <a:r>
              <a:rPr lang="en-US" i="1" dirty="0"/>
              <a:t>Afficher tous les forfaits</a:t>
            </a:r>
            <a:r>
              <a:rPr lang="en-US" dirty="0"/>
              <a:t>. </a:t>
            </a:r>
          </a:p>
          <a:p>
            <a:endParaRPr lang="en-US" dirty="0"/>
          </a:p>
          <a:p>
            <a:r>
              <a:rPr lang="en-US" b="1" dirty="0"/>
              <a:t>Note : </a:t>
            </a:r>
            <a:r>
              <a:rPr lang="en-US" dirty="0"/>
              <a:t>Cette option peut être utilisée pour les </a:t>
            </a:r>
            <a:r>
              <a:rPr lang="en-US" dirty="0" err="1"/>
              <a:t>nouvelles</a:t>
            </a:r>
            <a:r>
              <a:rPr lang="en-US" dirty="0"/>
              <a:t> inscriptions </a:t>
            </a:r>
            <a:r>
              <a:rPr lang="en-US" dirty="0" err="1"/>
              <a:t>manuelles</a:t>
            </a:r>
            <a:r>
              <a:rPr lang="en-US" dirty="0"/>
              <a:t> ou lors d'un échange. </a:t>
            </a:r>
            <a:endParaRPr lang="en-CA" i="1" dirty="0"/>
          </a:p>
        </p:txBody>
      </p:sp>
    </p:spTree>
    <p:extLst>
      <p:ext uri="{BB962C8B-B14F-4D97-AF65-F5344CB8AC3E}">
        <p14:creationId xmlns:p14="http://schemas.microsoft.com/office/powerpoint/2010/main" val="176473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MEMBRE - Onglet Transaction</a:t>
            </a:r>
          </a:p>
        </p:txBody>
      </p:sp>
      <p:sp>
        <p:nvSpPr>
          <p:cNvPr id="3" name="Slide Number Placeholder 2"/>
          <p:cNvSpPr>
            <a:spLocks noGrp="1"/>
          </p:cNvSpPr>
          <p:nvPr>
            <p:ph type="sldNum" sz="quarter" idx="12"/>
          </p:nvPr>
        </p:nvSpPr>
        <p:spPr/>
        <p:txBody>
          <a:bodyPr/>
          <a:lstStyle/>
          <a:p>
            <a:fld id="{3C6FE9E3-59EF-3048-8248-7234B947BADA}" type="slidenum">
              <a:rPr lang="en-US" smtClean="0"/>
              <a:t>6</a:t>
            </a:fld>
            <a:endParaRPr lang="en-US" dirty="0"/>
          </a:p>
        </p:txBody>
      </p:sp>
      <p:sp>
        <p:nvSpPr>
          <p:cNvPr id="5" name="Rectangle 4">
            <a:extLst>
              <a:ext uri="{FF2B5EF4-FFF2-40B4-BE49-F238E27FC236}">
                <a16:creationId xmlns:a16="http://schemas.microsoft.com/office/drawing/2014/main" id="{95B60B7A-C0C3-4716-BBFE-10B6566A9B99}"/>
              </a:ext>
            </a:extLst>
          </p:cNvPr>
          <p:cNvSpPr/>
          <p:nvPr/>
        </p:nvSpPr>
        <p:spPr>
          <a:xfrm>
            <a:off x="6770915" y="2220686"/>
            <a:ext cx="4822372" cy="4125685"/>
          </a:xfrm>
          <a:prstGeom prst="rect">
            <a:avLst/>
          </a:prstGeom>
          <a:blipFill>
            <a:blip r:embed="rId3"/>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220AA7D5-4CB1-4AB8-83F0-B99F20719B29}"/>
              </a:ext>
            </a:extLst>
          </p:cNvPr>
          <p:cNvSpPr txBox="1"/>
          <p:nvPr/>
        </p:nvSpPr>
        <p:spPr>
          <a:xfrm>
            <a:off x="947057" y="2514603"/>
            <a:ext cx="5638800" cy="3985706"/>
          </a:xfrm>
          <a:prstGeom prst="rect">
            <a:avLst/>
          </a:prstGeom>
          <a:noFill/>
        </p:spPr>
        <p:txBody>
          <a:bodyPr wrap="square" rtlCol="0">
            <a:spAutoFit/>
          </a:bodyPr>
          <a:lstStyle/>
          <a:p>
            <a:r>
              <a:rPr lang="en-US" dirty="0"/>
              <a:t>L'onglet transaction sera désormais toujours affiché, même si le membre n'appartient pas à votre organisation.  </a:t>
            </a:r>
          </a:p>
          <a:p>
            <a:br>
              <a:rPr lang="en-US" dirty="0"/>
            </a:br>
            <a:r>
              <a:rPr lang="en-US" dirty="0"/>
              <a:t>Seules les transactions effectuées au sein de </a:t>
            </a:r>
            <a:r>
              <a:rPr lang="en-US" dirty="0" err="1"/>
              <a:t>votre</a:t>
            </a:r>
            <a:r>
              <a:rPr lang="en-US" dirty="0"/>
              <a:t>  AHM </a:t>
            </a:r>
            <a:r>
              <a:rPr lang="en-US" dirty="0" err="1"/>
              <a:t>seront</a:t>
            </a:r>
            <a:r>
              <a:rPr lang="en-US" dirty="0"/>
              <a:t> affichées. </a:t>
            </a:r>
          </a:p>
          <a:p>
            <a:endParaRPr lang="en-US" dirty="0"/>
          </a:p>
          <a:p>
            <a:r>
              <a:rPr lang="en-US" i="1" dirty="0"/>
              <a:t>Même si le joueur a été transféré vers une nouvelle AHM, les paiements/remboursements peuvent être gérés pour ce membre. </a:t>
            </a:r>
            <a:endParaRPr lang="en-CA" i="1" dirty="0"/>
          </a:p>
        </p:txBody>
      </p:sp>
    </p:spTree>
    <p:extLst>
      <p:ext uri="{BB962C8B-B14F-4D97-AF65-F5344CB8AC3E}">
        <p14:creationId xmlns:p14="http://schemas.microsoft.com/office/powerpoint/2010/main" val="50687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MEMBRE - Suspensions - avec permission seulement</a:t>
            </a:r>
          </a:p>
        </p:txBody>
      </p:sp>
      <p:sp>
        <p:nvSpPr>
          <p:cNvPr id="3" name="Slide Number Placeholder 2"/>
          <p:cNvSpPr>
            <a:spLocks noGrp="1"/>
          </p:cNvSpPr>
          <p:nvPr>
            <p:ph type="sldNum" sz="quarter" idx="12"/>
          </p:nvPr>
        </p:nvSpPr>
        <p:spPr/>
        <p:txBody>
          <a:bodyPr/>
          <a:lstStyle/>
          <a:p>
            <a:fld id="{3C6FE9E3-59EF-3048-8248-7234B947BADA}" type="slidenum">
              <a:rPr lang="en-US" smtClean="0"/>
              <a:t>7</a:t>
            </a:fld>
            <a:endParaRPr lang="en-US" dirty="0"/>
          </a:p>
        </p:txBody>
      </p:sp>
      <p:sp>
        <p:nvSpPr>
          <p:cNvPr id="5" name="Rectangle 4">
            <a:extLst>
              <a:ext uri="{FF2B5EF4-FFF2-40B4-BE49-F238E27FC236}">
                <a16:creationId xmlns:a16="http://schemas.microsoft.com/office/drawing/2014/main" id="{95B60B7A-C0C3-4716-BBFE-10B6566A9B99}"/>
              </a:ext>
            </a:extLst>
          </p:cNvPr>
          <p:cNvSpPr/>
          <p:nvPr/>
        </p:nvSpPr>
        <p:spPr>
          <a:xfrm>
            <a:off x="6226629" y="2188028"/>
            <a:ext cx="4800601" cy="3396343"/>
          </a:xfrm>
          <a:prstGeom prst="rect">
            <a:avLst/>
          </a:prstGeom>
          <a:blipFill>
            <a:blip r:embed="rId3"/>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220AA7D5-4CB1-4AB8-83F0-B99F20719B29}"/>
              </a:ext>
            </a:extLst>
          </p:cNvPr>
          <p:cNvSpPr txBox="1"/>
          <p:nvPr/>
        </p:nvSpPr>
        <p:spPr>
          <a:xfrm>
            <a:off x="1110342" y="2460178"/>
            <a:ext cx="4800601" cy="1862048"/>
          </a:xfrm>
          <a:prstGeom prst="rect">
            <a:avLst/>
          </a:prstGeom>
          <a:noFill/>
        </p:spPr>
        <p:txBody>
          <a:bodyPr wrap="square" rtlCol="0">
            <a:spAutoFit/>
          </a:bodyPr>
          <a:lstStyle/>
          <a:p>
            <a:r>
              <a:rPr lang="en-US" dirty="0"/>
              <a:t>Le module de suspension est maintenant disponible. </a:t>
            </a:r>
          </a:p>
          <a:p>
            <a:endParaRPr lang="en-US" dirty="0"/>
          </a:p>
          <a:p>
            <a:r>
              <a:rPr lang="en-US" dirty="0"/>
              <a:t>Les suspensions peuvent être gérées à partir du profil du membre, sous l'onglet "Historique". </a:t>
            </a:r>
            <a:endParaRPr lang="en-CA" i="1" dirty="0"/>
          </a:p>
        </p:txBody>
      </p:sp>
    </p:spTree>
    <p:extLst>
      <p:ext uri="{BB962C8B-B14F-4D97-AF65-F5344CB8AC3E}">
        <p14:creationId xmlns:p14="http://schemas.microsoft.com/office/powerpoint/2010/main" val="23538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ÉQUIPES - Liste PDF</a:t>
            </a:r>
          </a:p>
        </p:txBody>
      </p:sp>
      <p:sp>
        <p:nvSpPr>
          <p:cNvPr id="3" name="Slide Number Placeholder 2"/>
          <p:cNvSpPr>
            <a:spLocks noGrp="1"/>
          </p:cNvSpPr>
          <p:nvPr>
            <p:ph type="sldNum" sz="quarter" idx="12"/>
          </p:nvPr>
        </p:nvSpPr>
        <p:spPr/>
        <p:txBody>
          <a:bodyPr/>
          <a:lstStyle/>
          <a:p>
            <a:fld id="{3C6FE9E3-59EF-3048-8248-7234B947BADA}" type="slidenum">
              <a:rPr lang="en-US" smtClean="0"/>
              <a:t>8</a:t>
            </a:fld>
            <a:endParaRPr lang="en-US" dirty="0"/>
          </a:p>
        </p:txBody>
      </p:sp>
      <p:sp>
        <p:nvSpPr>
          <p:cNvPr id="5" name="Rectangle 4">
            <a:extLst>
              <a:ext uri="{FF2B5EF4-FFF2-40B4-BE49-F238E27FC236}">
                <a16:creationId xmlns:a16="http://schemas.microsoft.com/office/drawing/2014/main" id="{95B60B7A-C0C3-4716-BBFE-10B6566A9B99}"/>
              </a:ext>
            </a:extLst>
          </p:cNvPr>
          <p:cNvSpPr/>
          <p:nvPr/>
        </p:nvSpPr>
        <p:spPr>
          <a:xfrm>
            <a:off x="6727371" y="3886200"/>
            <a:ext cx="4822372" cy="1937657"/>
          </a:xfrm>
          <a:prstGeom prst="rect">
            <a:avLst/>
          </a:prstGeom>
          <a:blipFill>
            <a:blip r:embed="rId3"/>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220AA7D5-4CB1-4AB8-83F0-B99F20719B29}"/>
              </a:ext>
            </a:extLst>
          </p:cNvPr>
          <p:cNvSpPr txBox="1"/>
          <p:nvPr/>
        </p:nvSpPr>
        <p:spPr>
          <a:xfrm>
            <a:off x="772455" y="1619033"/>
            <a:ext cx="11389065" cy="1154162"/>
          </a:xfrm>
          <a:prstGeom prst="rect">
            <a:avLst/>
          </a:prstGeom>
          <a:noFill/>
        </p:spPr>
        <p:txBody>
          <a:bodyPr wrap="square" rtlCol="0">
            <a:spAutoFit/>
          </a:bodyPr>
          <a:lstStyle/>
          <a:p>
            <a:r>
              <a:rPr lang="en-US" dirty="0"/>
              <a:t>L'exportation d'une liste d'équipe en PDF est maintenant disponible. </a:t>
            </a:r>
          </a:p>
          <a:p>
            <a:endParaRPr lang="en-US" dirty="0"/>
          </a:p>
          <a:p>
            <a:r>
              <a:rPr lang="en-US" b="1" dirty="0"/>
              <a:t>Note : </a:t>
            </a:r>
            <a:r>
              <a:rPr lang="en-US" dirty="0"/>
              <a:t>Vous pouvez générer le fichier PDF dans le profil de l'équipe, ou par lot à partir de la liste des équipes. </a:t>
            </a:r>
          </a:p>
        </p:txBody>
      </p:sp>
      <p:sp>
        <p:nvSpPr>
          <p:cNvPr id="7" name="Rectangle 6">
            <a:extLst>
              <a:ext uri="{FF2B5EF4-FFF2-40B4-BE49-F238E27FC236}">
                <a16:creationId xmlns:a16="http://schemas.microsoft.com/office/drawing/2014/main" id="{B23F34B7-37F3-46C8-A9B2-10F4DECD6848}"/>
              </a:ext>
            </a:extLst>
          </p:cNvPr>
          <p:cNvSpPr/>
          <p:nvPr/>
        </p:nvSpPr>
        <p:spPr>
          <a:xfrm>
            <a:off x="1153457" y="3897086"/>
            <a:ext cx="4822372" cy="1926771"/>
          </a:xfrm>
          <a:prstGeom prst="rect">
            <a:avLst/>
          </a:prstGeom>
          <a:blipFill>
            <a:blip r:embed="rId4"/>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9815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Équipes</a:t>
            </a:r>
            <a:r>
              <a:rPr lang="en-US" dirty="0"/>
              <a:t>- Transfert automatique - Basé sur les permissions seulement</a:t>
            </a:r>
          </a:p>
        </p:txBody>
      </p:sp>
      <p:sp>
        <p:nvSpPr>
          <p:cNvPr id="3" name="Slide Number Placeholder 2"/>
          <p:cNvSpPr>
            <a:spLocks noGrp="1"/>
          </p:cNvSpPr>
          <p:nvPr>
            <p:ph type="sldNum" sz="quarter" idx="12"/>
          </p:nvPr>
        </p:nvSpPr>
        <p:spPr/>
        <p:txBody>
          <a:bodyPr/>
          <a:lstStyle/>
          <a:p>
            <a:fld id="{3C6FE9E3-59EF-3048-8248-7234B947BADA}" type="slidenum">
              <a:rPr lang="en-US" smtClean="0"/>
              <a:t>9</a:t>
            </a:fld>
            <a:endParaRPr lang="en-US" dirty="0"/>
          </a:p>
        </p:txBody>
      </p:sp>
      <p:sp>
        <p:nvSpPr>
          <p:cNvPr id="5" name="Rectangle 4">
            <a:extLst>
              <a:ext uri="{FF2B5EF4-FFF2-40B4-BE49-F238E27FC236}">
                <a16:creationId xmlns:a16="http://schemas.microsoft.com/office/drawing/2014/main" id="{95B60B7A-C0C3-4716-BBFE-10B6566A9B99}"/>
              </a:ext>
            </a:extLst>
          </p:cNvPr>
          <p:cNvSpPr/>
          <p:nvPr/>
        </p:nvSpPr>
        <p:spPr>
          <a:xfrm>
            <a:off x="7021285" y="3777344"/>
            <a:ext cx="4408715" cy="2601686"/>
          </a:xfrm>
          <a:prstGeom prst="rect">
            <a:avLst/>
          </a:prstGeom>
          <a:blipFill>
            <a:blip r:embed="rId3"/>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220AA7D5-4CB1-4AB8-83F0-B99F20719B29}"/>
              </a:ext>
            </a:extLst>
          </p:cNvPr>
          <p:cNvSpPr txBox="1"/>
          <p:nvPr/>
        </p:nvSpPr>
        <p:spPr>
          <a:xfrm>
            <a:off x="947057" y="1643030"/>
            <a:ext cx="10896600" cy="1508105"/>
          </a:xfrm>
          <a:prstGeom prst="rect">
            <a:avLst/>
          </a:prstGeom>
          <a:noFill/>
        </p:spPr>
        <p:txBody>
          <a:bodyPr wrap="square" rtlCol="0">
            <a:spAutoFit/>
          </a:bodyPr>
          <a:lstStyle/>
          <a:p>
            <a:r>
              <a:rPr lang="en-US" dirty="0"/>
              <a:t>Il y a une nouvelle fonctionnalité pour transférer automatiquement un joueur et l'ajouter à une équipe. Dans le profil de l'équipe, cliquez sur Ajouter un joueur, puis sur Rechercher dans l'onglet Branche. </a:t>
            </a:r>
            <a:r>
              <a:rPr lang="en-US" i="1" dirty="0"/>
              <a:t>Vous serez en mesure de rechercher un joueur dans votre arbre de branche uniquement.   </a:t>
            </a:r>
            <a:r>
              <a:rPr lang="en-US" dirty="0"/>
              <a:t>Lorsque vous l'ajouterez à une équipe, vous pourrez le transférer ou le partager automatiquement dans cette nouvelle organisation. </a:t>
            </a:r>
            <a:endParaRPr lang="en-CA" i="1" dirty="0"/>
          </a:p>
        </p:txBody>
      </p:sp>
      <p:sp>
        <p:nvSpPr>
          <p:cNvPr id="7" name="Rectangle 6">
            <a:extLst>
              <a:ext uri="{FF2B5EF4-FFF2-40B4-BE49-F238E27FC236}">
                <a16:creationId xmlns:a16="http://schemas.microsoft.com/office/drawing/2014/main" id="{AB4EFFCE-6502-4DDD-A2DE-C9ED1EBEE29C}"/>
              </a:ext>
            </a:extLst>
          </p:cNvPr>
          <p:cNvSpPr/>
          <p:nvPr/>
        </p:nvSpPr>
        <p:spPr>
          <a:xfrm>
            <a:off x="1208313" y="3777343"/>
            <a:ext cx="4572003" cy="2601687"/>
          </a:xfrm>
          <a:prstGeom prst="rect">
            <a:avLst/>
          </a:prstGeom>
          <a:blipFill>
            <a:blip r:embed="rId4"/>
            <a:stretch>
              <a:fillRect/>
            </a:stretch>
          </a:blipFill>
          <a:ln>
            <a:solidFill>
              <a:srgbClr val="BA13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3591677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C0000"/>
      </a:dk2>
      <a:lt2>
        <a:srgbClr val="EEECE1"/>
      </a:lt2>
      <a:accent1>
        <a:srgbClr val="EEB600"/>
      </a:accent1>
      <a:accent2>
        <a:srgbClr val="C71C22"/>
      </a:accent2>
      <a:accent3>
        <a:srgbClr val="C0C0C8"/>
      </a:accent3>
      <a:accent4>
        <a:srgbClr val="8A0000"/>
      </a:accent4>
      <a:accent5>
        <a:srgbClr val="BB8000"/>
      </a:accent5>
      <a:accent6>
        <a:srgbClr val="676065"/>
      </a:accent6>
      <a:hlink>
        <a:srgbClr val="FF0000"/>
      </a:hlink>
      <a:folHlink>
        <a:srgbClr val="A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C0000"/>
      </a:dk2>
      <a:lt2>
        <a:srgbClr val="EEECE1"/>
      </a:lt2>
      <a:accent1>
        <a:srgbClr val="EEB600"/>
      </a:accent1>
      <a:accent2>
        <a:srgbClr val="C71C22"/>
      </a:accent2>
      <a:accent3>
        <a:srgbClr val="C0C0C8"/>
      </a:accent3>
      <a:accent4>
        <a:srgbClr val="8A0000"/>
      </a:accent4>
      <a:accent5>
        <a:srgbClr val="BB8000"/>
      </a:accent5>
      <a:accent6>
        <a:srgbClr val="676065"/>
      </a:accent6>
      <a:hlink>
        <a:srgbClr val="FF0000"/>
      </a:hlink>
      <a:folHlink>
        <a:srgbClr val="A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14220</TotalTime>
  <Words>1154</Words>
  <Application>Microsoft Office PowerPoint</Application>
  <PresentationFormat>Custom</PresentationFormat>
  <Paragraphs>156</Paragraphs>
  <Slides>17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Open Sans</vt:lpstr>
      <vt:lpstr>Univers Condensed</vt:lpstr>
      <vt:lpstr>Office Theme</vt:lpstr>
      <vt:lpstr>1_Office Theme</vt:lpstr>
      <vt:lpstr>HCR 3.0 - Bulletin d'information </vt:lpstr>
      <vt:lpstr>Mise à jour HCR 3.0</vt:lpstr>
      <vt:lpstr>MON COMPTE - Dispenses</vt:lpstr>
      <vt:lpstr>INSCRIPTION - Convertir une transaction manuelle en paiement en ligne</vt:lpstr>
      <vt:lpstr>inscription - Annulation de l'inscription d'un enfant trop âgé ou trop jeune</vt:lpstr>
      <vt:lpstr>MEMBRE - Onglet Transaction</vt:lpstr>
      <vt:lpstr>MEMBRE - Suspensions - avec permission seulement</vt:lpstr>
      <vt:lpstr>ÉQUIPES - Liste PDF</vt:lpstr>
      <vt:lpstr>Équipes- Transfert automatique - Basé sur les permissions seulement</vt:lpstr>
      <vt:lpstr>Stages - Annuler une inscription à une clinique</vt:lpstr>
      <vt:lpstr>Stages - Transfert vers une autre clinique</vt:lpstr>
      <vt:lpstr>AMÉLIORATIONS</vt:lpstr>
      <vt:lpstr>AMÉLIORATIONS</vt:lpstr>
      <vt:lpstr>DÉPLOIEMENTS À VENIR</vt:lpstr>
      <vt:lpstr>DROP-IN TRAINING - Greffier du MHA</vt:lpstr>
      <vt:lpstr>HCR 3.0 STATS</vt:lpstr>
      <vt:lpstr>HCR 3.0 - Bulletin d'information </vt:lpstr>
    </vt:vector>
  </TitlesOfParts>
  <Company>Hockey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Findley</dc:creator>
  <cp:lastModifiedBy>Harrington, Donna</cp:lastModifiedBy>
  <cp:revision>208</cp:revision>
  <cp:lastPrinted>2014-03-10T17:40:12Z</cp:lastPrinted>
  <dcterms:created xsi:type="dcterms:W3CDTF">2013-09-26T23:28:03Z</dcterms:created>
  <dcterms:modified xsi:type="dcterms:W3CDTF">2021-10-12T17:27:36Z</dcterms:modified>
</cp:coreProperties>
</file>